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9" r:id="rId2"/>
    <p:sldId id="275" r:id="rId3"/>
    <p:sldId id="286" r:id="rId4"/>
    <p:sldId id="313" r:id="rId5"/>
    <p:sldId id="315" r:id="rId6"/>
    <p:sldId id="288" r:id="rId7"/>
    <p:sldId id="316" r:id="rId8"/>
    <p:sldId id="290" r:id="rId9"/>
    <p:sldId id="317" r:id="rId10"/>
    <p:sldId id="301" r:id="rId11"/>
    <p:sldId id="318" r:id="rId12"/>
    <p:sldId id="302" r:id="rId13"/>
    <p:sldId id="319" r:id="rId14"/>
    <p:sldId id="303" r:id="rId15"/>
    <p:sldId id="320" r:id="rId16"/>
    <p:sldId id="304" r:id="rId17"/>
    <p:sldId id="305" r:id="rId18"/>
    <p:sldId id="307" r:id="rId19"/>
    <p:sldId id="321" r:id="rId20"/>
    <p:sldId id="306" r:id="rId21"/>
    <p:sldId id="314" r:id="rId22"/>
    <p:sldId id="292" r:id="rId23"/>
    <p:sldId id="308" r:id="rId24"/>
    <p:sldId id="309" r:id="rId25"/>
    <p:sldId id="310" r:id="rId26"/>
    <p:sldId id="311" r:id="rId27"/>
    <p:sldId id="312" r:id="rId28"/>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7391"/>
    <p:restoredTop sz="94635"/>
  </p:normalViewPr>
  <p:slideViewPr>
    <p:cSldViewPr snapToGrid="0" snapToObjects="1">
      <p:cViewPr varScale="1">
        <p:scale>
          <a:sx n="123" d="100"/>
          <a:sy n="123" d="100"/>
        </p:scale>
        <p:origin x="224" y="10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45B5B0-00E8-2942-95F4-5FA12A67A26D}" type="datetimeFigureOut">
              <a:rPr lang="es-AR" smtClean="0"/>
              <a:t>28/6/21</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09F41C-7407-D846-B0A8-DCB1ECF42F32}" type="slidenum">
              <a:rPr lang="es-AR" smtClean="0"/>
              <a:t>‹Nº›</a:t>
            </a:fld>
            <a:endParaRPr lang="es-AR"/>
          </a:p>
        </p:txBody>
      </p:sp>
    </p:spTree>
    <p:extLst>
      <p:ext uri="{BB962C8B-B14F-4D97-AF65-F5344CB8AC3E}">
        <p14:creationId xmlns:p14="http://schemas.microsoft.com/office/powerpoint/2010/main" val="26299439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_tradnl"/>
              <a:t>Clic para editar título</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a:t>Haga clic para modificar el estilo de subtítulo del patrón</a:t>
            </a:r>
          </a:p>
        </p:txBody>
      </p:sp>
      <p:sp>
        <p:nvSpPr>
          <p:cNvPr id="4" name="Marcador de fecha 3"/>
          <p:cNvSpPr>
            <a:spLocks noGrp="1"/>
          </p:cNvSpPr>
          <p:nvPr>
            <p:ph type="dt" sz="half" idx="10"/>
          </p:nvPr>
        </p:nvSpPr>
        <p:spPr/>
        <p:txBody>
          <a:bodyPr/>
          <a:lstStyle/>
          <a:p>
            <a:fld id="{3285C514-357D-3E47-981D-8B60DB3C8C0A}" type="datetimeFigureOut">
              <a:rPr lang="es-ES_tradnl" smtClean="0"/>
              <a:t>28/6/21</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1581799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3285C514-357D-3E47-981D-8B60DB3C8C0A}" type="datetimeFigureOut">
              <a:rPr lang="es-ES_tradnl" smtClean="0"/>
              <a:t>28/6/21</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77306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_tradnl"/>
              <a:t>Clic para editar título</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3285C514-357D-3E47-981D-8B60DB3C8C0A}" type="datetimeFigureOut">
              <a:rPr lang="es-ES_tradnl" smtClean="0"/>
              <a:t>28/6/21</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572431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idx="1"/>
          </p:nvPr>
        </p:nvSpPr>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3285C514-357D-3E47-981D-8B60DB3C8C0A}" type="datetimeFigureOut">
              <a:rPr lang="es-ES_tradnl" smtClean="0"/>
              <a:t>28/6/21</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1940728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3285C514-357D-3E47-981D-8B60DB3C8C0A}" type="datetimeFigureOut">
              <a:rPr lang="es-ES_tradnl" smtClean="0"/>
              <a:t>28/6/21</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18386385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sz="half" idx="1"/>
          </p:nvPr>
        </p:nvSpPr>
        <p:spPr>
          <a:xfrm>
            <a:off x="838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fecha 4"/>
          <p:cNvSpPr>
            <a:spLocks noGrp="1"/>
          </p:cNvSpPr>
          <p:nvPr>
            <p:ph type="dt" sz="half" idx="10"/>
          </p:nvPr>
        </p:nvSpPr>
        <p:spPr/>
        <p:txBody>
          <a:bodyPr/>
          <a:lstStyle/>
          <a:p>
            <a:fld id="{3285C514-357D-3E47-981D-8B60DB3C8C0A}" type="datetimeFigureOut">
              <a:rPr lang="es-ES_tradnl" smtClean="0"/>
              <a:t>28/6/21</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1855946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_tradnl"/>
              <a:t>Clic para editar título</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7" name="Marcador de fecha 6"/>
          <p:cNvSpPr>
            <a:spLocks noGrp="1"/>
          </p:cNvSpPr>
          <p:nvPr>
            <p:ph type="dt" sz="half" idx="10"/>
          </p:nvPr>
        </p:nvSpPr>
        <p:spPr/>
        <p:txBody>
          <a:bodyPr/>
          <a:lstStyle/>
          <a:p>
            <a:fld id="{3285C514-357D-3E47-981D-8B60DB3C8C0A}" type="datetimeFigureOut">
              <a:rPr lang="es-ES_tradnl" smtClean="0"/>
              <a:t>28/6/21</a:t>
            </a:fld>
            <a:endParaRPr lang="es-ES_tradnl"/>
          </a:p>
        </p:txBody>
      </p:sp>
      <p:sp>
        <p:nvSpPr>
          <p:cNvPr id="8" name="Marcador de pie de página 7"/>
          <p:cNvSpPr>
            <a:spLocks noGrp="1"/>
          </p:cNvSpPr>
          <p:nvPr>
            <p:ph type="ftr" sz="quarter" idx="11"/>
          </p:nvPr>
        </p:nvSpPr>
        <p:spPr/>
        <p:txBody>
          <a:bodyPr/>
          <a:lstStyle/>
          <a:p>
            <a:endParaRPr lang="es-ES_tradnl"/>
          </a:p>
        </p:txBody>
      </p:sp>
      <p:sp>
        <p:nvSpPr>
          <p:cNvPr id="9" name="Marcador de número de diapositiva 8"/>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6975755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fecha 2"/>
          <p:cNvSpPr>
            <a:spLocks noGrp="1"/>
          </p:cNvSpPr>
          <p:nvPr>
            <p:ph type="dt" sz="half" idx="10"/>
          </p:nvPr>
        </p:nvSpPr>
        <p:spPr/>
        <p:txBody>
          <a:bodyPr/>
          <a:lstStyle/>
          <a:p>
            <a:fld id="{3285C514-357D-3E47-981D-8B60DB3C8C0A}" type="datetimeFigureOut">
              <a:rPr lang="es-ES_tradnl" smtClean="0"/>
              <a:t>28/6/21</a:t>
            </a:fld>
            <a:endParaRPr lang="es-ES_tradnl"/>
          </a:p>
        </p:txBody>
      </p:sp>
      <p:sp>
        <p:nvSpPr>
          <p:cNvPr id="4" name="Marcador de pie de página 3"/>
          <p:cNvSpPr>
            <a:spLocks noGrp="1"/>
          </p:cNvSpPr>
          <p:nvPr>
            <p:ph type="ftr" sz="quarter" idx="11"/>
          </p:nvPr>
        </p:nvSpPr>
        <p:spPr/>
        <p:txBody>
          <a:bodyPr/>
          <a:lstStyle/>
          <a:p>
            <a:endParaRPr lang="es-ES_tradnl"/>
          </a:p>
        </p:txBody>
      </p:sp>
      <p:sp>
        <p:nvSpPr>
          <p:cNvPr id="5" name="Marcador de número de diapositiva 4"/>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1039745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3285C514-357D-3E47-981D-8B60DB3C8C0A}" type="datetimeFigureOut">
              <a:rPr lang="es-ES_tradnl" smtClean="0"/>
              <a:t>28/6/21</a:t>
            </a:fld>
            <a:endParaRPr lang="es-ES_tradnl"/>
          </a:p>
        </p:txBody>
      </p:sp>
      <p:sp>
        <p:nvSpPr>
          <p:cNvPr id="3" name="Marcador de pie de página 2"/>
          <p:cNvSpPr>
            <a:spLocks noGrp="1"/>
          </p:cNvSpPr>
          <p:nvPr>
            <p:ph type="ftr" sz="quarter" idx="11"/>
          </p:nvPr>
        </p:nvSpPr>
        <p:spPr/>
        <p:txBody>
          <a:bodyPr/>
          <a:lstStyle/>
          <a:p>
            <a:endParaRPr lang="es-ES_tradnl"/>
          </a:p>
        </p:txBody>
      </p:sp>
      <p:sp>
        <p:nvSpPr>
          <p:cNvPr id="4" name="Marcador de número de diapositiva 3"/>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932737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a:t>Clic para editar título</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3285C514-357D-3E47-981D-8B60DB3C8C0A}" type="datetimeFigureOut">
              <a:rPr lang="es-ES_tradnl" smtClean="0"/>
              <a:t>28/6/21</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20369978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_tradnl"/>
              <a:t>Clic para editar título</a:t>
            </a:r>
          </a:p>
        </p:txBody>
      </p:sp>
      <p:sp>
        <p:nvSpPr>
          <p:cNvPr id="3" name="Marcador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3285C514-357D-3E47-981D-8B60DB3C8C0A}" type="datetimeFigureOut">
              <a:rPr lang="es-ES_tradnl" smtClean="0"/>
              <a:t>28/6/21</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5DB49E51-456A-054F-A7BE-A56DFD43C17B}" type="slidenum">
              <a:rPr lang="es-ES_tradnl" smtClean="0"/>
              <a:t>‹Nº›</a:t>
            </a:fld>
            <a:endParaRPr lang="es-ES_tradnl"/>
          </a:p>
        </p:txBody>
      </p:sp>
    </p:spTree>
    <p:extLst>
      <p:ext uri="{BB962C8B-B14F-4D97-AF65-F5344CB8AC3E}">
        <p14:creationId xmlns:p14="http://schemas.microsoft.com/office/powerpoint/2010/main" val="638614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D7C036F6-82B0-2C45-8F5C-0647CBBAFC8D}"/>
              </a:ext>
            </a:extLst>
          </p:cNvPr>
          <p:cNvSpPr/>
          <p:nvPr userDrawn="1"/>
        </p:nvSpPr>
        <p:spPr>
          <a:xfrm>
            <a:off x="0" y="10476"/>
            <a:ext cx="12192000" cy="756936"/>
          </a:xfrm>
          <a:prstGeom prst="rect">
            <a:avLst/>
          </a:prstGeom>
          <a:solidFill>
            <a:srgbClr val="0073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2" name="Marcador de título 1"/>
          <p:cNvSpPr>
            <a:spLocks noGrp="1"/>
          </p:cNvSpPr>
          <p:nvPr>
            <p:ph type="title"/>
          </p:nvPr>
        </p:nvSpPr>
        <p:spPr>
          <a:xfrm>
            <a:off x="838200" y="786733"/>
            <a:ext cx="10515600" cy="936613"/>
          </a:xfrm>
          <a:prstGeom prst="rect">
            <a:avLst/>
          </a:prstGeom>
        </p:spPr>
        <p:txBody>
          <a:bodyPr vert="horz" lIns="91440" tIns="45720" rIns="91440" bIns="45720" rtlCol="0" anchor="ctr">
            <a:normAutofit/>
          </a:bodyPr>
          <a:lstStyle/>
          <a:p>
            <a:r>
              <a:rPr lang="es-ES_tradnl"/>
              <a:t>Clic para editar título</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s-ES_tradnl" dirty="0"/>
              <a:t>2017</a:t>
            </a:r>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s-ES" dirty="0"/>
              <a:t>Ing. Fernando Bono</a:t>
            </a:r>
            <a:endParaRPr lang="es-ES_tradnl" dirty="0"/>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B49E51-456A-054F-A7BE-A56DFD43C17B}" type="slidenum">
              <a:rPr lang="es-ES_tradnl" smtClean="0"/>
              <a:t>‹Nº›</a:t>
            </a:fld>
            <a:endParaRPr lang="es-ES_tradnl"/>
          </a:p>
        </p:txBody>
      </p:sp>
      <p:pic>
        <p:nvPicPr>
          <p:cNvPr id="9" name="Imagen 8"/>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27000" y="24733"/>
            <a:ext cx="3367315" cy="680783"/>
          </a:xfrm>
          <a:prstGeom prst="rect">
            <a:avLst/>
          </a:prstGeom>
        </p:spPr>
      </p:pic>
    </p:spTree>
    <p:extLst>
      <p:ext uri="{BB962C8B-B14F-4D97-AF65-F5344CB8AC3E}">
        <p14:creationId xmlns:p14="http://schemas.microsoft.com/office/powerpoint/2010/main" val="17344871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bit.ly/2D6qZnM"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2"/>
          <a:stretch>
            <a:fillRect/>
          </a:stretch>
        </p:blipFill>
        <p:spPr>
          <a:xfrm>
            <a:off x="-1" y="0"/>
            <a:ext cx="12192001" cy="6974957"/>
          </a:xfrm>
          <a:prstGeom prst="rect">
            <a:avLst/>
          </a:prstGeom>
        </p:spPr>
      </p:pic>
      <p:sp>
        <p:nvSpPr>
          <p:cNvPr id="13" name="Rectángulo 12">
            <a:extLst>
              <a:ext uri="{FF2B5EF4-FFF2-40B4-BE49-F238E27FC236}">
                <a16:creationId xmlns:a16="http://schemas.microsoft.com/office/drawing/2014/main" id="{44A6BF12-D99B-8145-A2AD-4C757EF2579E}"/>
              </a:ext>
            </a:extLst>
          </p:cNvPr>
          <p:cNvSpPr/>
          <p:nvPr/>
        </p:nvSpPr>
        <p:spPr>
          <a:xfrm>
            <a:off x="10982" y="0"/>
            <a:ext cx="12181018" cy="6470374"/>
          </a:xfrm>
          <a:prstGeom prst="rect">
            <a:avLst/>
          </a:prstGeom>
          <a:solidFill>
            <a:srgbClr val="00733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7551" y="5341011"/>
            <a:ext cx="4476895" cy="905111"/>
          </a:xfrm>
          <a:prstGeom prst="rect">
            <a:avLst/>
          </a:prstGeom>
        </p:spPr>
      </p:pic>
      <p:sp>
        <p:nvSpPr>
          <p:cNvPr id="6" name="CuadroTexto 5"/>
          <p:cNvSpPr txBox="1"/>
          <p:nvPr/>
        </p:nvSpPr>
        <p:spPr>
          <a:xfrm>
            <a:off x="3475854" y="1531442"/>
            <a:ext cx="5240281" cy="523220"/>
          </a:xfrm>
          <a:prstGeom prst="rect">
            <a:avLst/>
          </a:prstGeom>
          <a:noFill/>
        </p:spPr>
        <p:txBody>
          <a:bodyPr wrap="none" rtlCol="0">
            <a:spAutoFit/>
          </a:bodyPr>
          <a:lstStyle/>
          <a:p>
            <a:r>
              <a:rPr lang="es-ES_tradnl" sz="2800" b="1" dirty="0">
                <a:solidFill>
                  <a:schemeClr val="bg1"/>
                </a:solidFill>
              </a:rPr>
              <a:t>Modelación y Diseño de Sistemas</a:t>
            </a:r>
            <a:r>
              <a:rPr lang="es-ES_tradnl" sz="2800" b="1" dirty="0">
                <a:solidFill>
                  <a:schemeClr val="bg1"/>
                </a:solidFill>
                <a:effectLst/>
              </a:rPr>
              <a:t> </a:t>
            </a:r>
            <a:endParaRPr lang="es-ES_tradnl" sz="2800" b="1" dirty="0">
              <a:solidFill>
                <a:schemeClr val="bg1"/>
              </a:solidFill>
            </a:endParaRPr>
          </a:p>
        </p:txBody>
      </p:sp>
      <p:sp>
        <p:nvSpPr>
          <p:cNvPr id="7" name="CuadroTexto 6"/>
          <p:cNvSpPr txBox="1"/>
          <p:nvPr/>
        </p:nvSpPr>
        <p:spPr>
          <a:xfrm>
            <a:off x="2962253" y="2620543"/>
            <a:ext cx="6267485" cy="461665"/>
          </a:xfrm>
          <a:prstGeom prst="rect">
            <a:avLst/>
          </a:prstGeom>
          <a:noFill/>
        </p:spPr>
        <p:txBody>
          <a:bodyPr wrap="none" rtlCol="0">
            <a:spAutoFit/>
          </a:bodyPr>
          <a:lstStyle/>
          <a:p>
            <a:r>
              <a:rPr lang="es-ES_tradnl" sz="2400" b="1" dirty="0">
                <a:solidFill>
                  <a:schemeClr val="bg1"/>
                </a:solidFill>
              </a:rPr>
              <a:t>Analista Universitario de Sistemas Informáticos</a:t>
            </a:r>
            <a:r>
              <a:rPr lang="es-ES_tradnl" sz="2400" b="1" dirty="0">
                <a:solidFill>
                  <a:schemeClr val="bg1"/>
                </a:solidFill>
                <a:effectLst/>
              </a:rPr>
              <a:t> </a:t>
            </a:r>
            <a:endParaRPr lang="es-ES_tradnl" sz="2400" b="1" dirty="0">
              <a:solidFill>
                <a:schemeClr val="bg1"/>
              </a:solidFill>
            </a:endParaRPr>
          </a:p>
        </p:txBody>
      </p:sp>
      <p:sp>
        <p:nvSpPr>
          <p:cNvPr id="8" name="CuadroTexto 7"/>
          <p:cNvSpPr txBox="1"/>
          <p:nvPr/>
        </p:nvSpPr>
        <p:spPr>
          <a:xfrm>
            <a:off x="5187572" y="3974911"/>
            <a:ext cx="1816844" cy="338554"/>
          </a:xfrm>
          <a:prstGeom prst="rect">
            <a:avLst/>
          </a:prstGeom>
          <a:noFill/>
        </p:spPr>
        <p:txBody>
          <a:bodyPr wrap="none" rtlCol="0">
            <a:spAutoFit/>
          </a:bodyPr>
          <a:lstStyle/>
          <a:p>
            <a:r>
              <a:rPr lang="es-ES_tradnl" sz="1600" dirty="0">
                <a:solidFill>
                  <a:schemeClr val="bg1"/>
                </a:solidFill>
              </a:rPr>
              <a:t>Ing. Fernando Bono</a:t>
            </a:r>
          </a:p>
        </p:txBody>
      </p:sp>
      <p:sp>
        <p:nvSpPr>
          <p:cNvPr id="9" name="CuadroTexto 8"/>
          <p:cNvSpPr txBox="1"/>
          <p:nvPr/>
        </p:nvSpPr>
        <p:spPr>
          <a:xfrm>
            <a:off x="5769622" y="4843916"/>
            <a:ext cx="652743" cy="369332"/>
          </a:xfrm>
          <a:prstGeom prst="rect">
            <a:avLst/>
          </a:prstGeom>
          <a:noFill/>
        </p:spPr>
        <p:txBody>
          <a:bodyPr wrap="none" rtlCol="0">
            <a:spAutoFit/>
          </a:bodyPr>
          <a:lstStyle/>
          <a:p>
            <a:r>
              <a:rPr lang="es-ES_tradnl" b="1" dirty="0">
                <a:solidFill>
                  <a:schemeClr val="bg1"/>
                </a:solidFill>
              </a:rPr>
              <a:t>2021</a:t>
            </a:r>
          </a:p>
        </p:txBody>
      </p:sp>
    </p:spTree>
    <p:extLst>
      <p:ext uri="{BB962C8B-B14F-4D97-AF65-F5344CB8AC3E}">
        <p14:creationId xmlns:p14="http://schemas.microsoft.com/office/powerpoint/2010/main" val="229138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Seguimiento Vehicular</a:t>
            </a:r>
          </a:p>
        </p:txBody>
      </p:sp>
      <p:sp>
        <p:nvSpPr>
          <p:cNvPr id="3" name="Marcador de contenido 2"/>
          <p:cNvSpPr>
            <a:spLocks noGrp="1"/>
          </p:cNvSpPr>
          <p:nvPr>
            <p:ph idx="1"/>
          </p:nvPr>
        </p:nvSpPr>
        <p:spPr>
          <a:xfrm>
            <a:off x="138545" y="1399308"/>
            <a:ext cx="11651673" cy="5347855"/>
          </a:xfrm>
        </p:spPr>
        <p:txBody>
          <a:bodyPr>
            <a:normAutofit fontScale="92500" lnSpcReduction="20000"/>
          </a:bodyPr>
          <a:lstStyle/>
          <a:p>
            <a:pPr lvl="1"/>
            <a:endParaRPr lang="es-ES_tradnl" dirty="0"/>
          </a:p>
          <a:p>
            <a:pPr algn="just"/>
            <a:r>
              <a:rPr lang="es-ES_tradnl" dirty="0"/>
              <a:t>Representa mediante un diagrama de clases la siguiente especificación relacionada con un sistema para seguimiento vehicular</a:t>
            </a:r>
          </a:p>
          <a:p>
            <a:pPr marL="914400" lvl="1" indent="-457200" algn="just">
              <a:buFont typeface="+mj-lt"/>
              <a:buAutoNum type="arabicPeriod"/>
            </a:pPr>
            <a:r>
              <a:rPr lang="es-ES" dirty="0"/>
              <a:t>La empresa YYY posee </a:t>
            </a:r>
            <a:r>
              <a:rPr lang="es-ES" b="1" dirty="0"/>
              <a:t>dispositivos</a:t>
            </a:r>
            <a:r>
              <a:rPr lang="es-ES" dirty="0"/>
              <a:t> </a:t>
            </a:r>
            <a:r>
              <a:rPr lang="es-ES" b="1" dirty="0"/>
              <a:t>GPS</a:t>
            </a:r>
            <a:r>
              <a:rPr lang="es-ES" dirty="0"/>
              <a:t> que permiten enviar la información de </a:t>
            </a:r>
            <a:r>
              <a:rPr lang="es-ES" b="1" dirty="0"/>
              <a:t>latitud</a:t>
            </a:r>
            <a:r>
              <a:rPr lang="es-ES" dirty="0"/>
              <a:t> y </a:t>
            </a:r>
            <a:r>
              <a:rPr lang="es-ES" b="1" dirty="0"/>
              <a:t>longitud</a:t>
            </a:r>
            <a:r>
              <a:rPr lang="es-ES" dirty="0"/>
              <a:t> en una determinada frecuencia. Además posee una </a:t>
            </a:r>
            <a:r>
              <a:rPr lang="es-ES" b="1" dirty="0"/>
              <a:t>aplicación de celular</a:t>
            </a:r>
            <a:r>
              <a:rPr lang="es-ES" dirty="0"/>
              <a:t> que cumple la misma función.</a:t>
            </a:r>
            <a:endParaRPr lang="es-ES_tradnl" dirty="0"/>
          </a:p>
          <a:p>
            <a:pPr marL="914400" lvl="1" indent="-457200" algn="just">
              <a:buFont typeface="+mj-lt"/>
              <a:buAutoNum type="arabicPeriod"/>
            </a:pPr>
            <a:r>
              <a:rPr lang="es-ES" dirty="0"/>
              <a:t>La empresa desea seguir en tiempo real diferentes </a:t>
            </a:r>
            <a:r>
              <a:rPr lang="es-ES" b="1" dirty="0"/>
              <a:t>activos</a:t>
            </a:r>
            <a:r>
              <a:rPr lang="es-ES" dirty="0"/>
              <a:t> de la empresa, entre ellos pueden ser Vehículos, motocicletas, o bien supervisores</a:t>
            </a:r>
            <a:endParaRPr lang="es-ES_tradnl" dirty="0"/>
          </a:p>
          <a:p>
            <a:pPr marL="914400" lvl="1" indent="-457200" algn="just">
              <a:buFont typeface="+mj-lt"/>
              <a:buAutoNum type="arabicPeriod"/>
            </a:pPr>
            <a:r>
              <a:rPr lang="es-ES" dirty="0"/>
              <a:t>Los diferentes dispositivos pueden ser asignado a cualquiera de los diferentes activos mencionados</a:t>
            </a:r>
            <a:endParaRPr lang="es-ES_tradnl" dirty="0"/>
          </a:p>
          <a:p>
            <a:pPr marL="914400" lvl="1" indent="-457200" algn="just">
              <a:buFont typeface="+mj-lt"/>
              <a:buAutoNum type="arabicPeriod"/>
            </a:pPr>
            <a:r>
              <a:rPr lang="es-ES" dirty="0"/>
              <a:t>Por cada </a:t>
            </a:r>
            <a:r>
              <a:rPr lang="es-ES" b="1" dirty="0"/>
              <a:t>tipo de dispositivo</a:t>
            </a:r>
            <a:r>
              <a:rPr lang="es-ES" dirty="0"/>
              <a:t> la empresa debe dibujar un </a:t>
            </a:r>
            <a:r>
              <a:rPr lang="es-ES" b="1" dirty="0"/>
              <a:t>icono</a:t>
            </a:r>
            <a:r>
              <a:rPr lang="es-ES" dirty="0"/>
              <a:t> diferente en la pantalla y cada </a:t>
            </a:r>
            <a:r>
              <a:rPr lang="es-ES" b="1" dirty="0"/>
              <a:t>tipo de activo </a:t>
            </a:r>
            <a:r>
              <a:rPr lang="es-ES" dirty="0"/>
              <a:t>tiene </a:t>
            </a:r>
            <a:r>
              <a:rPr lang="es-ES" b="1" dirty="0"/>
              <a:t>alertas</a:t>
            </a:r>
            <a:r>
              <a:rPr lang="es-ES" dirty="0"/>
              <a:t> identificadas por colores que se configuran de diferente manera en función al activo a monitorear.</a:t>
            </a:r>
            <a:endParaRPr lang="es-ES_tradnl" dirty="0"/>
          </a:p>
          <a:p>
            <a:pPr marL="914400" lvl="1" indent="-457200" algn="just">
              <a:buFont typeface="+mj-lt"/>
              <a:buAutoNum type="arabicPeriod"/>
            </a:pPr>
            <a:r>
              <a:rPr lang="es-ES" dirty="0"/>
              <a:t>En caso de </a:t>
            </a:r>
            <a:r>
              <a:rPr lang="es-ES" b="1" dirty="0"/>
              <a:t>no recorrer</a:t>
            </a:r>
            <a:r>
              <a:rPr lang="es-ES" dirty="0"/>
              <a:t> X </a:t>
            </a:r>
            <a:r>
              <a:rPr lang="es-ES" b="1" dirty="0"/>
              <a:t>distancia</a:t>
            </a:r>
            <a:r>
              <a:rPr lang="es-ES" dirty="0"/>
              <a:t> en Y </a:t>
            </a:r>
            <a:r>
              <a:rPr lang="es-ES" b="1" dirty="0"/>
              <a:t>tiempo</a:t>
            </a:r>
            <a:r>
              <a:rPr lang="es-ES" dirty="0"/>
              <a:t>, el icono debe cambiar a Amarillo</a:t>
            </a:r>
            <a:endParaRPr lang="es-ES_tradnl" dirty="0"/>
          </a:p>
          <a:p>
            <a:pPr marL="914400" lvl="1" indent="-457200" algn="just">
              <a:buFont typeface="+mj-lt"/>
              <a:buAutoNum type="arabicPeriod"/>
            </a:pPr>
            <a:r>
              <a:rPr lang="es-ES" dirty="0"/>
              <a:t>En caso de</a:t>
            </a:r>
            <a:r>
              <a:rPr lang="es-ES" b="1" dirty="0"/>
              <a:t> no recibir señal </a:t>
            </a:r>
            <a:r>
              <a:rPr lang="es-ES" dirty="0"/>
              <a:t>por mas de X </a:t>
            </a:r>
            <a:r>
              <a:rPr lang="es-ES" b="1" dirty="0"/>
              <a:t>segundos</a:t>
            </a:r>
            <a:r>
              <a:rPr lang="es-ES" dirty="0"/>
              <a:t>, el icono debe cambiar a rojo, y en caso de no tener inconveniente el icono debe estar en verde.</a:t>
            </a:r>
            <a:endParaRPr lang="es-ES_tradnl" dirty="0"/>
          </a:p>
          <a:p>
            <a:pPr marL="914400" lvl="1" indent="-457200" algn="just">
              <a:buFont typeface="+mj-lt"/>
              <a:buAutoNum type="arabicPeriod"/>
            </a:pPr>
            <a:r>
              <a:rPr lang="es-ES" dirty="0"/>
              <a:t>El sistema permite tener además del seguimiento instantáneo poder representar un seguimiento histórico de un recorrido que realizó un determinado dispositivo, buscando el mismo por </a:t>
            </a:r>
            <a:r>
              <a:rPr lang="es-ES" b="1" dirty="0"/>
              <a:t>activo</a:t>
            </a:r>
            <a:r>
              <a:rPr lang="es-ES" dirty="0"/>
              <a:t> y </a:t>
            </a:r>
            <a:r>
              <a:rPr lang="es-ES" b="1" dirty="0"/>
              <a:t>fecha de inicio </a:t>
            </a:r>
            <a:r>
              <a:rPr lang="es-ES" dirty="0"/>
              <a:t>y </a:t>
            </a:r>
            <a:r>
              <a:rPr lang="es-ES" b="1" dirty="0"/>
              <a:t>fin</a:t>
            </a:r>
            <a:r>
              <a:rPr lang="es-ES" dirty="0"/>
              <a:t>.</a:t>
            </a:r>
            <a:endParaRPr lang="es-ES_tradnl" dirty="0"/>
          </a:p>
          <a:p>
            <a:endParaRPr lang="es-ES_tradnl" dirty="0"/>
          </a:p>
        </p:txBody>
      </p:sp>
    </p:spTree>
    <p:extLst>
      <p:ext uri="{BB962C8B-B14F-4D97-AF65-F5344CB8AC3E}">
        <p14:creationId xmlns:p14="http://schemas.microsoft.com/office/powerpoint/2010/main" val="3091915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Seguimiento Vehicular</a:t>
            </a:r>
          </a:p>
        </p:txBody>
      </p:sp>
      <p:pic>
        <p:nvPicPr>
          <p:cNvPr id="3" name="Imagen 2">
            <a:extLst>
              <a:ext uri="{FF2B5EF4-FFF2-40B4-BE49-F238E27FC236}">
                <a16:creationId xmlns:a16="http://schemas.microsoft.com/office/drawing/2014/main" id="{E6020466-0A95-A24B-82EB-E0CD63C47CC3}"/>
              </a:ext>
            </a:extLst>
          </p:cNvPr>
          <p:cNvPicPr>
            <a:picLocks noChangeAspect="1"/>
          </p:cNvPicPr>
          <p:nvPr/>
        </p:nvPicPr>
        <p:blipFill>
          <a:blip r:embed="rId2"/>
          <a:stretch>
            <a:fillRect/>
          </a:stretch>
        </p:blipFill>
        <p:spPr>
          <a:xfrm>
            <a:off x="1935284" y="1819901"/>
            <a:ext cx="8321432" cy="4913408"/>
          </a:xfrm>
          <a:prstGeom prst="rect">
            <a:avLst/>
          </a:prstGeom>
        </p:spPr>
      </p:pic>
    </p:spTree>
    <p:extLst>
      <p:ext uri="{BB962C8B-B14F-4D97-AF65-F5344CB8AC3E}">
        <p14:creationId xmlns:p14="http://schemas.microsoft.com/office/powerpoint/2010/main" val="2955414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Sistema de Correos</a:t>
            </a:r>
          </a:p>
        </p:txBody>
      </p:sp>
      <p:sp>
        <p:nvSpPr>
          <p:cNvPr id="3" name="Marcador de contenido 2"/>
          <p:cNvSpPr>
            <a:spLocks noGrp="1"/>
          </p:cNvSpPr>
          <p:nvPr>
            <p:ph idx="1"/>
          </p:nvPr>
        </p:nvSpPr>
        <p:spPr>
          <a:xfrm>
            <a:off x="138545" y="1399308"/>
            <a:ext cx="11651673" cy="5347855"/>
          </a:xfrm>
        </p:spPr>
        <p:txBody>
          <a:bodyPr>
            <a:normAutofit fontScale="92500" lnSpcReduction="20000"/>
          </a:bodyPr>
          <a:lstStyle/>
          <a:p>
            <a:pPr lvl="1"/>
            <a:endParaRPr lang="es-ES_tradnl" dirty="0"/>
          </a:p>
          <a:p>
            <a:pPr algn="just"/>
            <a:r>
              <a:rPr lang="es-ES_tradnl" dirty="0"/>
              <a:t>Representa mediante un diagrama de clases </a:t>
            </a:r>
          </a:p>
          <a:p>
            <a:pPr algn="just"/>
            <a:r>
              <a:rPr lang="es-ES_tradnl" dirty="0"/>
              <a:t>la siguiente especificación relacionada con un sistema para Correos</a:t>
            </a:r>
          </a:p>
          <a:p>
            <a:pPr lvl="1" algn="just"/>
            <a:r>
              <a:rPr lang="es-ES" dirty="0"/>
              <a:t>La empresa XXX que se dedica a la distribución de correspondencia posee diferentes clientes que cada uno responde a una de las 3 sucursales que la empresa posee.</a:t>
            </a:r>
            <a:endParaRPr lang="es-ES_tradnl" dirty="0"/>
          </a:p>
          <a:p>
            <a:pPr lvl="1" algn="just"/>
            <a:r>
              <a:rPr lang="es-ES" dirty="0"/>
              <a:t>Los clientes le envían archivos de texto con la información de las correspondencia que le está entregando impresas para repartir.</a:t>
            </a:r>
            <a:endParaRPr lang="es-ES_tradnl" dirty="0"/>
          </a:p>
          <a:p>
            <a:pPr lvl="1" algn="just"/>
            <a:r>
              <a:rPr lang="es-ES" dirty="0"/>
              <a:t>Previo a esta entrega de los archivos de texto, la empresa firma un convenio con el cliente, donde por tipo de piezas (</a:t>
            </a:r>
            <a:r>
              <a:rPr lang="es-ES" dirty="0" err="1"/>
              <a:t>ej</a:t>
            </a:r>
            <a:r>
              <a:rPr lang="es-ES" dirty="0"/>
              <a:t>: tarjetas de crédito, carta documento, resumen, </a:t>
            </a:r>
            <a:r>
              <a:rPr lang="es-ES" dirty="0" err="1"/>
              <a:t>etc</a:t>
            </a:r>
            <a:r>
              <a:rPr lang="es-ES" dirty="0"/>
              <a:t>) tienen diferentes tareas que se debe realizar previo al reparto. Al igual que queda identificado en la </a:t>
            </a:r>
            <a:r>
              <a:rPr lang="es-ES" b="1" dirty="0"/>
              <a:t>ficha</a:t>
            </a:r>
            <a:r>
              <a:rPr lang="es-ES" dirty="0"/>
              <a:t> del tipo de pieza si la misma lleva trazabilidad o no (es decir si se desea saber en todo momento la ubicación de la misma dentro del proceso de reparto)</a:t>
            </a:r>
            <a:endParaRPr lang="es-ES_tradnl" dirty="0"/>
          </a:p>
          <a:p>
            <a:pPr lvl="1" algn="just"/>
            <a:r>
              <a:rPr lang="es-ES" dirty="0"/>
              <a:t>Al recibir el archivo de texto, el cliente le entrega un remito, el cual se ingresa al sistema y genera un documento que se va transfiriendo entre los sectores donde se detallan las piezas y las tareas a realizar, el sistema debe ir registrando las personas que las van realizando las tareas con fecha y hora de finalización.</a:t>
            </a:r>
            <a:endParaRPr lang="es-ES_tradnl" dirty="0"/>
          </a:p>
          <a:p>
            <a:pPr lvl="1" algn="just"/>
            <a:r>
              <a:rPr lang="es-ES" dirty="0"/>
              <a:t>Al finalizar las tareas, las piezas se ubican en un mueble donde existen diferentes cajoneras </a:t>
            </a:r>
            <a:r>
              <a:rPr lang="es-ES" b="1" dirty="0"/>
              <a:t>(casillas) </a:t>
            </a:r>
            <a:r>
              <a:rPr lang="es-ES" dirty="0"/>
              <a:t>por código postal que se denomina </a:t>
            </a:r>
            <a:r>
              <a:rPr lang="es-ES" b="1" dirty="0"/>
              <a:t>Palomar</a:t>
            </a:r>
            <a:r>
              <a:rPr lang="es-ES" dirty="0"/>
              <a:t>.</a:t>
            </a:r>
            <a:endParaRPr lang="es-ES_tradnl" dirty="0"/>
          </a:p>
          <a:p>
            <a:pPr lvl="1" algn="just"/>
            <a:endParaRPr lang="es-ES_tradnl" dirty="0"/>
          </a:p>
        </p:txBody>
      </p:sp>
      <p:pic>
        <p:nvPicPr>
          <p:cNvPr id="4" name="Imagen 3"/>
          <p:cNvPicPr>
            <a:picLocks noChangeAspect="1"/>
          </p:cNvPicPr>
          <p:nvPr/>
        </p:nvPicPr>
        <p:blipFill>
          <a:blip r:embed="rId2"/>
          <a:stretch>
            <a:fillRect/>
          </a:stretch>
        </p:blipFill>
        <p:spPr>
          <a:xfrm>
            <a:off x="9575081" y="786733"/>
            <a:ext cx="2478374" cy="1604939"/>
          </a:xfrm>
          <a:prstGeom prst="rect">
            <a:avLst/>
          </a:prstGeom>
        </p:spPr>
      </p:pic>
    </p:spTree>
    <p:extLst>
      <p:ext uri="{BB962C8B-B14F-4D97-AF65-F5344CB8AC3E}">
        <p14:creationId xmlns:p14="http://schemas.microsoft.com/office/powerpoint/2010/main" val="3238777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A590E84D-9F7C-4D40-BB6C-9806BC917B99}"/>
              </a:ext>
            </a:extLst>
          </p:cNvPr>
          <p:cNvSpPr>
            <a:spLocks noGrp="1"/>
          </p:cNvSpPr>
          <p:nvPr>
            <p:ph type="title"/>
          </p:nvPr>
        </p:nvSpPr>
        <p:spPr>
          <a:xfrm>
            <a:off x="418475" y="816713"/>
            <a:ext cx="10515600" cy="936613"/>
          </a:xfrm>
        </p:spPr>
        <p:txBody>
          <a:bodyPr/>
          <a:lstStyle/>
          <a:p>
            <a:r>
              <a:rPr lang="es-ES_tradnl" b="1" dirty="0"/>
              <a:t>Sistema de Correos</a:t>
            </a:r>
            <a:endParaRPr lang="es-AR" dirty="0"/>
          </a:p>
        </p:txBody>
      </p:sp>
      <p:pic>
        <p:nvPicPr>
          <p:cNvPr id="6" name="Imagen 5">
            <a:extLst>
              <a:ext uri="{FF2B5EF4-FFF2-40B4-BE49-F238E27FC236}">
                <a16:creationId xmlns:a16="http://schemas.microsoft.com/office/drawing/2014/main" id="{4EEF8A81-7E74-BB48-9337-9B6A9BD1FD31}"/>
              </a:ext>
            </a:extLst>
          </p:cNvPr>
          <p:cNvPicPr>
            <a:picLocks noChangeAspect="1"/>
          </p:cNvPicPr>
          <p:nvPr/>
        </p:nvPicPr>
        <p:blipFill>
          <a:blip r:embed="rId2"/>
          <a:stretch>
            <a:fillRect/>
          </a:stretch>
        </p:blipFill>
        <p:spPr>
          <a:xfrm>
            <a:off x="5456421" y="1064301"/>
            <a:ext cx="5085894" cy="5603620"/>
          </a:xfrm>
          <a:prstGeom prst="rect">
            <a:avLst/>
          </a:prstGeom>
        </p:spPr>
      </p:pic>
    </p:spTree>
    <p:extLst>
      <p:ext uri="{BB962C8B-B14F-4D97-AF65-F5344CB8AC3E}">
        <p14:creationId xmlns:p14="http://schemas.microsoft.com/office/powerpoint/2010/main" val="19588939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Sistema de Correos</a:t>
            </a:r>
          </a:p>
        </p:txBody>
      </p:sp>
      <p:sp>
        <p:nvSpPr>
          <p:cNvPr id="3" name="Marcador de contenido 2"/>
          <p:cNvSpPr>
            <a:spLocks noGrp="1"/>
          </p:cNvSpPr>
          <p:nvPr>
            <p:ph idx="1"/>
          </p:nvPr>
        </p:nvSpPr>
        <p:spPr>
          <a:xfrm>
            <a:off x="138545" y="1399308"/>
            <a:ext cx="11651673" cy="5347855"/>
          </a:xfrm>
        </p:spPr>
        <p:txBody>
          <a:bodyPr>
            <a:normAutofit fontScale="92500" lnSpcReduction="20000"/>
          </a:bodyPr>
          <a:lstStyle/>
          <a:p>
            <a:pPr lvl="1"/>
            <a:endParaRPr lang="es-ES_tradnl" dirty="0"/>
          </a:p>
          <a:p>
            <a:pPr algn="just"/>
            <a:r>
              <a:rPr lang="es-ES_tradnl" dirty="0"/>
              <a:t>Representa mediante un diagrama de clases la siguiente </a:t>
            </a:r>
            <a:r>
              <a:rPr lang="es-ES_tradnl" dirty="0" err="1"/>
              <a:t>especificación</a:t>
            </a:r>
            <a:r>
              <a:rPr lang="es-ES_tradnl" dirty="0"/>
              <a:t> relacionada con un sistema para correos</a:t>
            </a:r>
          </a:p>
          <a:p>
            <a:pPr lvl="1" algn="just"/>
            <a:r>
              <a:rPr lang="es-ES" dirty="0"/>
              <a:t>Un programador de la empresa XXX, toma de una determinada casilla de dicha cajonera o palomar y por cada una de estas piezas, identifica con un punto en un plano del código postal seleccionado, identificando cada punto con un número y colocando dicho número a la pieza.</a:t>
            </a:r>
            <a:endParaRPr lang="es-ES_tradnl" dirty="0"/>
          </a:p>
          <a:p>
            <a:pPr lvl="1" algn="just"/>
            <a:r>
              <a:rPr lang="es-ES" dirty="0"/>
              <a:t>Al finalizar los punteados de las piezas según la dirección de las piezas el programador, dibuja  un recorrido para unir los puntos, tratando de optimizar el recorrido que realizará el cartero en función al medio de transporte (es decir, que si va caminando no respeta el sentido de las calles, pero si lo realiza en vehículo debe respetarlos) </a:t>
            </a:r>
            <a:endParaRPr lang="es-ES_tradnl" dirty="0"/>
          </a:p>
          <a:p>
            <a:pPr lvl="1" algn="just"/>
            <a:r>
              <a:rPr lang="es-ES" dirty="0"/>
              <a:t>Al finalizar el recorrido, la persona ordena las correspondencias a entregar conforme al recorrido que deba hacer el cartero y el mismo es entregado a un distribuidor mediante la asignación de un bolso de reparto junto a un listado (denominado </a:t>
            </a:r>
            <a:r>
              <a:rPr lang="es-ES" b="1" dirty="0"/>
              <a:t>hoja de ruta</a:t>
            </a:r>
            <a:r>
              <a:rPr lang="es-ES" dirty="0"/>
              <a:t>) con todas las piezas que debe entregar y el orden de las mismas </a:t>
            </a:r>
            <a:endParaRPr lang="es-ES_tradnl" dirty="0"/>
          </a:p>
          <a:p>
            <a:pPr lvl="1" algn="just"/>
            <a:r>
              <a:rPr lang="es-ES" dirty="0"/>
              <a:t>Una vez finalizadas las entregas, el distribuidor retorna las piezas que no pudo entregar junto con la hoja de ruta completa indicado el estado que queda cada una de las piezas, (Entregada – No encontrada, se debe visitar de nuevo o bien No se puede entregar ) en caso de no ser encontrada la casa, la misma debe reprogramarse en otra entrega.</a:t>
            </a:r>
            <a:r>
              <a:rPr lang="es-ES_tradnl" dirty="0"/>
              <a:t> </a:t>
            </a:r>
          </a:p>
          <a:p>
            <a:pPr lvl="1" algn="just"/>
            <a:endParaRPr lang="es-ES_tradnl" dirty="0"/>
          </a:p>
        </p:txBody>
      </p:sp>
    </p:spTree>
    <p:extLst>
      <p:ext uri="{BB962C8B-B14F-4D97-AF65-F5344CB8AC3E}">
        <p14:creationId xmlns:p14="http://schemas.microsoft.com/office/powerpoint/2010/main" val="2060353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3AA884E1-E63D-8840-9371-FF252FF165A0}"/>
              </a:ext>
            </a:extLst>
          </p:cNvPr>
          <p:cNvPicPr>
            <a:picLocks noChangeAspect="1"/>
          </p:cNvPicPr>
          <p:nvPr/>
        </p:nvPicPr>
        <p:blipFill>
          <a:blip r:embed="rId2"/>
          <a:stretch>
            <a:fillRect/>
          </a:stretch>
        </p:blipFill>
        <p:spPr>
          <a:xfrm>
            <a:off x="2383036" y="1155226"/>
            <a:ext cx="9390489" cy="5603621"/>
          </a:xfrm>
          <a:prstGeom prst="rect">
            <a:avLst/>
          </a:prstGeom>
        </p:spPr>
      </p:pic>
      <p:sp>
        <p:nvSpPr>
          <p:cNvPr id="5" name="Título 4">
            <a:extLst>
              <a:ext uri="{FF2B5EF4-FFF2-40B4-BE49-F238E27FC236}">
                <a16:creationId xmlns:a16="http://schemas.microsoft.com/office/drawing/2014/main" id="{A590E84D-9F7C-4D40-BB6C-9806BC917B99}"/>
              </a:ext>
            </a:extLst>
          </p:cNvPr>
          <p:cNvSpPr>
            <a:spLocks noGrp="1"/>
          </p:cNvSpPr>
          <p:nvPr>
            <p:ph type="title"/>
          </p:nvPr>
        </p:nvSpPr>
        <p:spPr>
          <a:xfrm>
            <a:off x="418475" y="816713"/>
            <a:ext cx="5343347" cy="936613"/>
          </a:xfrm>
          <a:solidFill>
            <a:schemeClr val="bg1"/>
          </a:solidFill>
        </p:spPr>
        <p:txBody>
          <a:bodyPr/>
          <a:lstStyle/>
          <a:p>
            <a:r>
              <a:rPr lang="es-ES_tradnl" b="1" dirty="0"/>
              <a:t>Sistema de Correos</a:t>
            </a:r>
            <a:endParaRPr lang="es-AR" dirty="0"/>
          </a:p>
        </p:txBody>
      </p:sp>
    </p:spTree>
    <p:extLst>
      <p:ext uri="{BB962C8B-B14F-4D97-AF65-F5344CB8AC3E}">
        <p14:creationId xmlns:p14="http://schemas.microsoft.com/office/powerpoint/2010/main" val="42350648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Mundial de Futbol</a:t>
            </a:r>
          </a:p>
        </p:txBody>
      </p:sp>
      <p:sp>
        <p:nvSpPr>
          <p:cNvPr id="3" name="Marcador de contenido 2"/>
          <p:cNvSpPr>
            <a:spLocks noGrp="1"/>
          </p:cNvSpPr>
          <p:nvPr>
            <p:ph idx="1"/>
          </p:nvPr>
        </p:nvSpPr>
        <p:spPr>
          <a:xfrm>
            <a:off x="449706" y="1723346"/>
            <a:ext cx="9563724" cy="4902306"/>
          </a:xfrm>
        </p:spPr>
        <p:txBody>
          <a:bodyPr>
            <a:normAutofit fontScale="85000" lnSpcReduction="20000"/>
          </a:bodyPr>
          <a:lstStyle/>
          <a:p>
            <a:pPr marL="0" indent="0" algn="just">
              <a:buNone/>
            </a:pPr>
            <a:r>
              <a:rPr lang="es-ES_tradnl" dirty="0"/>
              <a:t>En el mundial de Rusia participan 32 equipos, cada equipo representa a un país y tiene un plantel de 23 jugadores. El campeonato está dividido en 8 Zonas de 4 equipos cada una, se jugarán partidos por zona todos contra todos, y se distribuirán los puntos con los resultados obtenidos en el partido, al equipo que gane se le asignarán 3 puntos, 1 si empata y si pierde no se le asignará puntos. El sistema debe poder obtener un listado de posiciones por zona, con los puntos de cada uno de los equipos integrantes, y además se debe llevar un registro de los eventos ocurridos durante cada partido. (entendiéndose por registros a las tarjetas amarillas, rojas, goles, penales, cambios que puedan suceder durante el partido dejando registro del minuto de juego así como el jugador que intervenga en dicho evento). Cabe aclarar que por cada partido los equipos solamente podrán presentar 11 jugadores titulares y 5 suplentes de la lista original de los 23 participantes. Al finalizar la ronda inicial del torneo se deben poder sacar estadísticas de juego de cada uno de los equipos y jugadores, tiempo de juego, cantidad de goles, </a:t>
            </a:r>
            <a:r>
              <a:rPr lang="es-ES_tradnl" dirty="0" err="1"/>
              <a:t>etc</a:t>
            </a:r>
            <a:r>
              <a:rPr lang="es-ES_tradnl" dirty="0"/>
              <a:t>).</a:t>
            </a:r>
          </a:p>
          <a:p>
            <a:pPr marL="0" indent="0" algn="just">
              <a:buNone/>
            </a:pPr>
            <a:r>
              <a:rPr lang="es-ES_tradnl" b="1" dirty="0"/>
              <a:t>Grafique el diagrama de Clases que mejor represente al sistema requerido</a:t>
            </a:r>
          </a:p>
        </p:txBody>
      </p:sp>
      <p:pic>
        <p:nvPicPr>
          <p:cNvPr id="7" name="Imagen 6"/>
          <p:cNvPicPr/>
          <p:nvPr/>
        </p:nvPicPr>
        <p:blipFill>
          <a:blip r:embed="rId2">
            <a:extLst>
              <a:ext uri="{28A0092B-C50C-407E-A947-70E740481C1C}">
                <a14:useLocalDpi xmlns:a14="http://schemas.microsoft.com/office/drawing/2010/main" val="0"/>
              </a:ext>
            </a:extLst>
          </a:blip>
          <a:stretch>
            <a:fillRect/>
          </a:stretch>
        </p:blipFill>
        <p:spPr>
          <a:xfrm>
            <a:off x="10176384" y="1374960"/>
            <a:ext cx="1565910" cy="1464945"/>
          </a:xfrm>
          <a:prstGeom prst="rect">
            <a:avLst/>
          </a:prstGeom>
        </p:spPr>
      </p:pic>
    </p:spTree>
    <p:extLst>
      <p:ext uri="{BB962C8B-B14F-4D97-AF65-F5344CB8AC3E}">
        <p14:creationId xmlns:p14="http://schemas.microsoft.com/office/powerpoint/2010/main" val="23490832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L</a:t>
            </a:r>
            <a:r>
              <a:rPr lang="es-ES" b="1" dirty="0"/>
              <a:t>í</a:t>
            </a:r>
            <a:r>
              <a:rPr lang="es-ES_tradnl" b="1" dirty="0"/>
              <a:t>nea de Vestido de Motor</a:t>
            </a:r>
          </a:p>
        </p:txBody>
      </p:sp>
      <p:sp>
        <p:nvSpPr>
          <p:cNvPr id="3" name="Marcador de contenido 2"/>
          <p:cNvSpPr>
            <a:spLocks noGrp="1"/>
          </p:cNvSpPr>
          <p:nvPr>
            <p:ph idx="1"/>
          </p:nvPr>
        </p:nvSpPr>
        <p:spPr>
          <a:xfrm>
            <a:off x="449706" y="1723345"/>
            <a:ext cx="10904094" cy="4887317"/>
          </a:xfrm>
        </p:spPr>
        <p:txBody>
          <a:bodyPr>
            <a:normAutofit fontScale="85000" lnSpcReduction="20000"/>
          </a:bodyPr>
          <a:lstStyle/>
          <a:p>
            <a:pPr marL="0" indent="0" algn="just">
              <a:buNone/>
            </a:pPr>
            <a:r>
              <a:rPr lang="es-ES_tradnl" dirty="0"/>
              <a:t>En una empresa automotriz, existe una línea en la cual se completa el armado de motores, proceso que se denomina “vestido de motor”, para el cual se desea realizar un sistema de control.</a:t>
            </a:r>
          </a:p>
          <a:p>
            <a:pPr marL="0" indent="0" algn="just">
              <a:buNone/>
            </a:pPr>
            <a:r>
              <a:rPr lang="es-ES_tradnl" dirty="0"/>
              <a:t>La línea posee diferentes puestos de trabajo identificado con un número y un orden dentro de la línea. </a:t>
            </a:r>
          </a:p>
          <a:p>
            <a:pPr marL="0" indent="0" algn="just">
              <a:buNone/>
            </a:pPr>
            <a:r>
              <a:rPr lang="es-ES_tradnl" dirty="0"/>
              <a:t>La empresa posee diferentes modelos de motores, los cuales se identifican con un número de 5 cifras que lo identifica, cada puesto de trabajo posee hasta 3 herramientas conectadas al mismo el cual el sistema permite tener hasta 16 programas por cada herramienta. </a:t>
            </a:r>
          </a:p>
          <a:p>
            <a:pPr marL="0" indent="0" algn="just">
              <a:buNone/>
            </a:pPr>
            <a:r>
              <a:rPr lang="es-ES_tradnl" dirty="0"/>
              <a:t>El flujo de trabajo de un puesto es el siguiente:</a:t>
            </a:r>
          </a:p>
          <a:p>
            <a:pPr marL="0" indent="0" algn="just">
              <a:buNone/>
            </a:pPr>
            <a:r>
              <a:rPr lang="es-ES_tradnl" dirty="0"/>
              <a:t>1-	Se lee el código de barra que trae el motor, en el cual se indica el modelo de motor en sus primeros 5 dígitos y un número de serie único de 12 dígitos seguido a este.</a:t>
            </a:r>
          </a:p>
          <a:p>
            <a:pPr marL="0" indent="0" algn="just">
              <a:buNone/>
            </a:pPr>
            <a:r>
              <a:rPr lang="es-ES_tradnl" dirty="0"/>
              <a:t>2-	Por medio del modelo de motor el operador debe realizar una serie de operaciones que son secuencias de repeticiones de programas de cada herramienta en un determinado orden.</a:t>
            </a:r>
          </a:p>
        </p:txBody>
      </p:sp>
    </p:spTree>
    <p:extLst>
      <p:ext uri="{BB962C8B-B14F-4D97-AF65-F5344CB8AC3E}">
        <p14:creationId xmlns:p14="http://schemas.microsoft.com/office/powerpoint/2010/main" val="27538969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L</a:t>
            </a:r>
            <a:r>
              <a:rPr lang="es-ES" b="1" dirty="0"/>
              <a:t>í</a:t>
            </a:r>
            <a:r>
              <a:rPr lang="es-ES_tradnl" b="1" dirty="0"/>
              <a:t>nea de Vestido de Motor</a:t>
            </a:r>
          </a:p>
        </p:txBody>
      </p:sp>
      <p:sp>
        <p:nvSpPr>
          <p:cNvPr id="3" name="Marcador de contenido 2"/>
          <p:cNvSpPr>
            <a:spLocks noGrp="1"/>
          </p:cNvSpPr>
          <p:nvPr>
            <p:ph idx="1"/>
          </p:nvPr>
        </p:nvSpPr>
        <p:spPr>
          <a:xfrm>
            <a:off x="838200" y="3716990"/>
            <a:ext cx="10824148" cy="3141010"/>
          </a:xfrm>
        </p:spPr>
        <p:txBody>
          <a:bodyPr>
            <a:normAutofit fontScale="77500" lnSpcReduction="20000"/>
          </a:bodyPr>
          <a:lstStyle/>
          <a:p>
            <a:pPr marL="0" lvl="0" indent="0">
              <a:buNone/>
            </a:pPr>
            <a:r>
              <a:rPr lang="es-ES" dirty="0"/>
              <a:t>3- Cada configuración de trabajo por modelo de motor y puesto de trabajo tiene asociado en el sistema un tiempo promedio de realización del trabajo.</a:t>
            </a:r>
            <a:endParaRPr lang="es-ES_tradnl" dirty="0"/>
          </a:p>
          <a:p>
            <a:pPr marL="0" indent="0">
              <a:buNone/>
            </a:pPr>
            <a:r>
              <a:rPr lang="es-ES" dirty="0"/>
              <a:t>El sistema debe permitir:</a:t>
            </a:r>
            <a:endParaRPr lang="es-ES_tradnl" dirty="0"/>
          </a:p>
          <a:p>
            <a:pPr lvl="0"/>
            <a:r>
              <a:rPr lang="es-ES" dirty="0"/>
              <a:t>Realizar una lista de todos los motores que pasaron por la misma, identificándolos por modelo y número de serie.</a:t>
            </a:r>
            <a:endParaRPr lang="es-ES_tradnl" dirty="0"/>
          </a:p>
          <a:p>
            <a:pPr lvl="0"/>
            <a:r>
              <a:rPr lang="es-ES" dirty="0"/>
              <a:t>Poder determinar los tiempos utilizados por cada motor en el vestido del mismo en cada uno de los puestos de trabajo, pudiendo determinar cuáles fueron los motores que demoraron más del tiempo promedio de cada puesto.</a:t>
            </a:r>
            <a:endParaRPr lang="es-ES_tradnl" dirty="0"/>
          </a:p>
          <a:p>
            <a:r>
              <a:rPr lang="es-ES" dirty="0"/>
              <a:t>Poder realizar una estadística de cantidades de motores vestidos por modelo por hora por puesto.</a:t>
            </a:r>
            <a:r>
              <a:rPr lang="es-ES_tradnl" dirty="0"/>
              <a:t> </a:t>
            </a:r>
          </a:p>
        </p:txBody>
      </p:sp>
      <p:graphicFrame>
        <p:nvGraphicFramePr>
          <p:cNvPr id="4" name="Tabla 3"/>
          <p:cNvGraphicFramePr>
            <a:graphicFrameLocks noGrp="1"/>
          </p:cNvGraphicFramePr>
          <p:nvPr/>
        </p:nvGraphicFramePr>
        <p:xfrm>
          <a:off x="1827551" y="1740776"/>
          <a:ext cx="3757295" cy="1625600"/>
        </p:xfrm>
        <a:graphic>
          <a:graphicData uri="http://schemas.openxmlformats.org/drawingml/2006/table">
            <a:tbl>
              <a:tblPr firstRow="1" firstCol="1" bandRow="1">
                <a:tableStyleId>{5C22544A-7EE6-4342-B048-85BDC9FD1C3A}</a:tableStyleId>
              </a:tblPr>
              <a:tblGrid>
                <a:gridCol w="453390">
                  <a:extLst>
                    <a:ext uri="{9D8B030D-6E8A-4147-A177-3AD203B41FA5}">
                      <a16:colId xmlns:a16="http://schemas.microsoft.com/office/drawing/2014/main" val="20000"/>
                    </a:ext>
                  </a:extLst>
                </a:gridCol>
                <a:gridCol w="1036320">
                  <a:extLst>
                    <a:ext uri="{9D8B030D-6E8A-4147-A177-3AD203B41FA5}">
                      <a16:colId xmlns:a16="http://schemas.microsoft.com/office/drawing/2014/main" val="20001"/>
                    </a:ext>
                  </a:extLst>
                </a:gridCol>
                <a:gridCol w="899795">
                  <a:extLst>
                    <a:ext uri="{9D8B030D-6E8A-4147-A177-3AD203B41FA5}">
                      <a16:colId xmlns:a16="http://schemas.microsoft.com/office/drawing/2014/main" val="20002"/>
                    </a:ext>
                  </a:extLst>
                </a:gridCol>
                <a:gridCol w="1367790">
                  <a:extLst>
                    <a:ext uri="{9D8B030D-6E8A-4147-A177-3AD203B41FA5}">
                      <a16:colId xmlns:a16="http://schemas.microsoft.com/office/drawing/2014/main" val="20003"/>
                    </a:ext>
                  </a:extLst>
                </a:gridCol>
              </a:tblGrid>
              <a:tr h="203200">
                <a:tc>
                  <a:txBody>
                    <a:bodyPr/>
                    <a:lstStyle/>
                    <a:p>
                      <a:pPr>
                        <a:spcAft>
                          <a:spcPts val="0"/>
                        </a:spcAft>
                      </a:pPr>
                      <a:r>
                        <a:rPr lang="es-ES_tradnl" sz="1100">
                          <a:effectLst/>
                        </a:rPr>
                        <a:t>Orden</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a:effectLst/>
                        </a:rPr>
                        <a:t>Herramienta</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a:effectLst/>
                        </a:rPr>
                        <a:t>Programa</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a:effectLst/>
                        </a:rPr>
                        <a:t>Cant Repeticiones</a:t>
                      </a:r>
                      <a:endParaRPr lang="es-ES_tradnl" sz="1200">
                        <a:effectLst/>
                        <a:latin typeface="Arial" charset="0"/>
                        <a:ea typeface="Times New Roman" charset="0"/>
                        <a:cs typeface="Times New Roman" charset="0"/>
                      </a:endParaRPr>
                    </a:p>
                  </a:txBody>
                  <a:tcPr marL="44450" marR="44450" marT="0" marB="0" anchor="b"/>
                </a:tc>
                <a:extLst>
                  <a:ext uri="{0D108BD9-81ED-4DB2-BD59-A6C34878D82A}">
                    <a16:rowId xmlns:a16="http://schemas.microsoft.com/office/drawing/2014/main" val="10000"/>
                  </a:ext>
                </a:extLst>
              </a:tr>
              <a:tr h="203200">
                <a:tc>
                  <a:txBody>
                    <a:bodyPr/>
                    <a:lstStyle/>
                    <a:p>
                      <a:pPr algn="r">
                        <a:spcAft>
                          <a:spcPts val="0"/>
                        </a:spcAft>
                      </a:pPr>
                      <a:r>
                        <a:rPr lang="es-ES_tradnl" sz="1100">
                          <a:effectLst/>
                        </a:rPr>
                        <a:t>1</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dirty="0">
                          <a:effectLst/>
                        </a:rPr>
                        <a:t>Herramienta 1</a:t>
                      </a:r>
                      <a:endParaRPr lang="es-ES_tradnl" sz="1200" dirty="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dirty="0">
                          <a:effectLst/>
                        </a:rPr>
                        <a:t>Programa 3</a:t>
                      </a:r>
                      <a:endParaRPr lang="es-ES_tradnl" sz="1200" dirty="0">
                        <a:effectLst/>
                        <a:latin typeface="Arial" charset="0"/>
                        <a:ea typeface="Times New Roman" charset="0"/>
                        <a:cs typeface="Times New Roman" charset="0"/>
                      </a:endParaRPr>
                    </a:p>
                  </a:txBody>
                  <a:tcPr marL="44450" marR="44450" marT="0" marB="0" anchor="b"/>
                </a:tc>
                <a:tc>
                  <a:txBody>
                    <a:bodyPr/>
                    <a:lstStyle/>
                    <a:p>
                      <a:pPr algn="ctr">
                        <a:spcAft>
                          <a:spcPts val="0"/>
                        </a:spcAft>
                      </a:pPr>
                      <a:r>
                        <a:rPr lang="es-ES_tradnl" sz="1100" dirty="0">
                          <a:effectLst/>
                        </a:rPr>
                        <a:t>3</a:t>
                      </a:r>
                      <a:endParaRPr lang="es-ES_tradnl" sz="1200" dirty="0">
                        <a:effectLst/>
                        <a:latin typeface="Arial" charset="0"/>
                        <a:ea typeface="Times New Roman" charset="0"/>
                        <a:cs typeface="Times New Roman" charset="0"/>
                      </a:endParaRPr>
                    </a:p>
                  </a:txBody>
                  <a:tcPr marL="44450" marR="44450" marT="0" marB="0" anchor="b"/>
                </a:tc>
                <a:extLst>
                  <a:ext uri="{0D108BD9-81ED-4DB2-BD59-A6C34878D82A}">
                    <a16:rowId xmlns:a16="http://schemas.microsoft.com/office/drawing/2014/main" val="10001"/>
                  </a:ext>
                </a:extLst>
              </a:tr>
              <a:tr h="203200">
                <a:tc>
                  <a:txBody>
                    <a:bodyPr/>
                    <a:lstStyle/>
                    <a:p>
                      <a:pPr algn="r">
                        <a:spcAft>
                          <a:spcPts val="0"/>
                        </a:spcAft>
                      </a:pPr>
                      <a:r>
                        <a:rPr lang="es-ES_tradnl" sz="1100">
                          <a:effectLst/>
                        </a:rPr>
                        <a:t>2</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dirty="0">
                          <a:effectLst/>
                        </a:rPr>
                        <a:t>Herramienta 3</a:t>
                      </a:r>
                      <a:endParaRPr lang="es-ES_tradnl" sz="1200" dirty="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dirty="0">
                          <a:effectLst/>
                        </a:rPr>
                        <a:t>Programa 5</a:t>
                      </a:r>
                      <a:endParaRPr lang="es-ES_tradnl" sz="1200" dirty="0">
                        <a:effectLst/>
                        <a:latin typeface="Arial" charset="0"/>
                        <a:ea typeface="Times New Roman" charset="0"/>
                        <a:cs typeface="Times New Roman" charset="0"/>
                      </a:endParaRPr>
                    </a:p>
                  </a:txBody>
                  <a:tcPr marL="44450" marR="44450" marT="0" marB="0" anchor="b"/>
                </a:tc>
                <a:tc>
                  <a:txBody>
                    <a:bodyPr/>
                    <a:lstStyle/>
                    <a:p>
                      <a:pPr algn="ctr">
                        <a:spcAft>
                          <a:spcPts val="0"/>
                        </a:spcAft>
                      </a:pPr>
                      <a:r>
                        <a:rPr lang="es-ES_tradnl" sz="1100" dirty="0">
                          <a:effectLst/>
                        </a:rPr>
                        <a:t>2</a:t>
                      </a:r>
                      <a:endParaRPr lang="es-ES_tradnl" sz="1200" dirty="0">
                        <a:effectLst/>
                        <a:latin typeface="Arial" charset="0"/>
                        <a:ea typeface="Times New Roman" charset="0"/>
                        <a:cs typeface="Times New Roman" charset="0"/>
                      </a:endParaRPr>
                    </a:p>
                  </a:txBody>
                  <a:tcPr marL="44450" marR="44450" marT="0" marB="0" anchor="b"/>
                </a:tc>
                <a:extLst>
                  <a:ext uri="{0D108BD9-81ED-4DB2-BD59-A6C34878D82A}">
                    <a16:rowId xmlns:a16="http://schemas.microsoft.com/office/drawing/2014/main" val="10002"/>
                  </a:ext>
                </a:extLst>
              </a:tr>
              <a:tr h="203200">
                <a:tc>
                  <a:txBody>
                    <a:bodyPr/>
                    <a:lstStyle/>
                    <a:p>
                      <a:pPr algn="r">
                        <a:spcAft>
                          <a:spcPts val="0"/>
                        </a:spcAft>
                      </a:pPr>
                      <a:r>
                        <a:rPr lang="es-ES_tradnl" sz="1100">
                          <a:effectLst/>
                        </a:rPr>
                        <a:t>3</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a:effectLst/>
                        </a:rPr>
                        <a:t>Herramienta 1</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dirty="0">
                          <a:effectLst/>
                        </a:rPr>
                        <a:t>Programa 1</a:t>
                      </a:r>
                      <a:endParaRPr lang="es-ES_tradnl" sz="1200" dirty="0">
                        <a:effectLst/>
                        <a:latin typeface="Arial" charset="0"/>
                        <a:ea typeface="Times New Roman" charset="0"/>
                        <a:cs typeface="Times New Roman" charset="0"/>
                      </a:endParaRPr>
                    </a:p>
                  </a:txBody>
                  <a:tcPr marL="44450" marR="44450" marT="0" marB="0" anchor="b"/>
                </a:tc>
                <a:tc>
                  <a:txBody>
                    <a:bodyPr/>
                    <a:lstStyle/>
                    <a:p>
                      <a:pPr algn="ctr">
                        <a:spcAft>
                          <a:spcPts val="0"/>
                        </a:spcAft>
                      </a:pPr>
                      <a:r>
                        <a:rPr lang="es-ES_tradnl" sz="1100">
                          <a:effectLst/>
                        </a:rPr>
                        <a:t>4</a:t>
                      </a:r>
                      <a:endParaRPr lang="es-ES_tradnl" sz="1200">
                        <a:effectLst/>
                        <a:latin typeface="Arial" charset="0"/>
                        <a:ea typeface="Times New Roman" charset="0"/>
                        <a:cs typeface="Times New Roman" charset="0"/>
                      </a:endParaRPr>
                    </a:p>
                  </a:txBody>
                  <a:tcPr marL="44450" marR="44450" marT="0" marB="0" anchor="b"/>
                </a:tc>
                <a:extLst>
                  <a:ext uri="{0D108BD9-81ED-4DB2-BD59-A6C34878D82A}">
                    <a16:rowId xmlns:a16="http://schemas.microsoft.com/office/drawing/2014/main" val="10003"/>
                  </a:ext>
                </a:extLst>
              </a:tr>
              <a:tr h="203200">
                <a:tc>
                  <a:txBody>
                    <a:bodyPr/>
                    <a:lstStyle/>
                    <a:p>
                      <a:pPr algn="r">
                        <a:spcAft>
                          <a:spcPts val="0"/>
                        </a:spcAft>
                      </a:pPr>
                      <a:r>
                        <a:rPr lang="es-ES_tradnl" sz="1100">
                          <a:effectLst/>
                        </a:rPr>
                        <a:t>4</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a:effectLst/>
                        </a:rPr>
                        <a:t>Herramienta 1</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dirty="0">
                          <a:effectLst/>
                        </a:rPr>
                        <a:t>Programa 8</a:t>
                      </a:r>
                      <a:endParaRPr lang="es-ES_tradnl" sz="1200" dirty="0">
                        <a:effectLst/>
                        <a:latin typeface="Arial" charset="0"/>
                        <a:ea typeface="Times New Roman" charset="0"/>
                        <a:cs typeface="Times New Roman" charset="0"/>
                      </a:endParaRPr>
                    </a:p>
                  </a:txBody>
                  <a:tcPr marL="44450" marR="44450" marT="0" marB="0" anchor="b"/>
                </a:tc>
                <a:tc>
                  <a:txBody>
                    <a:bodyPr/>
                    <a:lstStyle/>
                    <a:p>
                      <a:pPr algn="ctr">
                        <a:spcAft>
                          <a:spcPts val="0"/>
                        </a:spcAft>
                      </a:pPr>
                      <a:r>
                        <a:rPr lang="es-ES_tradnl" sz="1100">
                          <a:effectLst/>
                        </a:rPr>
                        <a:t>5</a:t>
                      </a:r>
                      <a:endParaRPr lang="es-ES_tradnl" sz="1200">
                        <a:effectLst/>
                        <a:latin typeface="Arial" charset="0"/>
                        <a:ea typeface="Times New Roman" charset="0"/>
                        <a:cs typeface="Times New Roman" charset="0"/>
                      </a:endParaRPr>
                    </a:p>
                  </a:txBody>
                  <a:tcPr marL="44450" marR="44450" marT="0" marB="0" anchor="b"/>
                </a:tc>
                <a:extLst>
                  <a:ext uri="{0D108BD9-81ED-4DB2-BD59-A6C34878D82A}">
                    <a16:rowId xmlns:a16="http://schemas.microsoft.com/office/drawing/2014/main" val="10004"/>
                  </a:ext>
                </a:extLst>
              </a:tr>
              <a:tr h="203200">
                <a:tc>
                  <a:txBody>
                    <a:bodyPr/>
                    <a:lstStyle/>
                    <a:p>
                      <a:pPr algn="r">
                        <a:spcAft>
                          <a:spcPts val="0"/>
                        </a:spcAft>
                      </a:pPr>
                      <a:r>
                        <a:rPr lang="es-ES_tradnl" sz="1100">
                          <a:effectLst/>
                        </a:rPr>
                        <a:t>5</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a:effectLst/>
                        </a:rPr>
                        <a:t>Herramienta 2</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a:effectLst/>
                        </a:rPr>
                        <a:t>Programa 15</a:t>
                      </a:r>
                      <a:endParaRPr lang="es-ES_tradnl" sz="1200">
                        <a:effectLst/>
                        <a:latin typeface="Arial" charset="0"/>
                        <a:ea typeface="Times New Roman" charset="0"/>
                        <a:cs typeface="Times New Roman" charset="0"/>
                      </a:endParaRPr>
                    </a:p>
                  </a:txBody>
                  <a:tcPr marL="44450" marR="44450" marT="0" marB="0" anchor="b"/>
                </a:tc>
                <a:tc>
                  <a:txBody>
                    <a:bodyPr/>
                    <a:lstStyle/>
                    <a:p>
                      <a:pPr algn="ctr">
                        <a:spcAft>
                          <a:spcPts val="0"/>
                        </a:spcAft>
                      </a:pPr>
                      <a:r>
                        <a:rPr lang="es-ES_tradnl" sz="1100">
                          <a:effectLst/>
                        </a:rPr>
                        <a:t>4</a:t>
                      </a:r>
                      <a:endParaRPr lang="es-ES_tradnl" sz="1200">
                        <a:effectLst/>
                        <a:latin typeface="Arial" charset="0"/>
                        <a:ea typeface="Times New Roman" charset="0"/>
                        <a:cs typeface="Times New Roman" charset="0"/>
                      </a:endParaRPr>
                    </a:p>
                  </a:txBody>
                  <a:tcPr marL="44450" marR="44450" marT="0" marB="0" anchor="b"/>
                </a:tc>
                <a:extLst>
                  <a:ext uri="{0D108BD9-81ED-4DB2-BD59-A6C34878D82A}">
                    <a16:rowId xmlns:a16="http://schemas.microsoft.com/office/drawing/2014/main" val="10005"/>
                  </a:ext>
                </a:extLst>
              </a:tr>
              <a:tr h="203200">
                <a:tc>
                  <a:txBody>
                    <a:bodyPr/>
                    <a:lstStyle/>
                    <a:p>
                      <a:pPr algn="r">
                        <a:spcAft>
                          <a:spcPts val="0"/>
                        </a:spcAft>
                      </a:pPr>
                      <a:r>
                        <a:rPr lang="es-ES_tradnl" sz="1100">
                          <a:effectLst/>
                        </a:rPr>
                        <a:t>6</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a:effectLst/>
                        </a:rPr>
                        <a:t>Herramienta 3</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a:effectLst/>
                        </a:rPr>
                        <a:t>Programa 3</a:t>
                      </a:r>
                      <a:endParaRPr lang="es-ES_tradnl" sz="1200">
                        <a:effectLst/>
                        <a:latin typeface="Arial" charset="0"/>
                        <a:ea typeface="Times New Roman" charset="0"/>
                        <a:cs typeface="Times New Roman" charset="0"/>
                      </a:endParaRPr>
                    </a:p>
                  </a:txBody>
                  <a:tcPr marL="44450" marR="44450" marT="0" marB="0" anchor="b"/>
                </a:tc>
                <a:tc>
                  <a:txBody>
                    <a:bodyPr/>
                    <a:lstStyle/>
                    <a:p>
                      <a:pPr algn="ctr">
                        <a:spcAft>
                          <a:spcPts val="0"/>
                        </a:spcAft>
                      </a:pPr>
                      <a:r>
                        <a:rPr lang="es-ES_tradnl" sz="1100">
                          <a:effectLst/>
                        </a:rPr>
                        <a:t>3</a:t>
                      </a:r>
                      <a:endParaRPr lang="es-ES_tradnl" sz="1200">
                        <a:effectLst/>
                        <a:latin typeface="Arial" charset="0"/>
                        <a:ea typeface="Times New Roman" charset="0"/>
                        <a:cs typeface="Times New Roman" charset="0"/>
                      </a:endParaRPr>
                    </a:p>
                  </a:txBody>
                  <a:tcPr marL="44450" marR="44450" marT="0" marB="0" anchor="b"/>
                </a:tc>
                <a:extLst>
                  <a:ext uri="{0D108BD9-81ED-4DB2-BD59-A6C34878D82A}">
                    <a16:rowId xmlns:a16="http://schemas.microsoft.com/office/drawing/2014/main" val="10006"/>
                  </a:ext>
                </a:extLst>
              </a:tr>
              <a:tr h="203200">
                <a:tc>
                  <a:txBody>
                    <a:bodyPr/>
                    <a:lstStyle/>
                    <a:p>
                      <a:pPr algn="r">
                        <a:spcAft>
                          <a:spcPts val="0"/>
                        </a:spcAft>
                      </a:pPr>
                      <a:r>
                        <a:rPr lang="es-ES_tradnl" sz="1100">
                          <a:effectLst/>
                        </a:rPr>
                        <a:t>7</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a:effectLst/>
                        </a:rPr>
                        <a:t>Herramienta 1</a:t>
                      </a:r>
                      <a:endParaRPr lang="es-ES_tradnl" sz="1200">
                        <a:effectLst/>
                        <a:latin typeface="Arial" charset="0"/>
                        <a:ea typeface="Times New Roman" charset="0"/>
                        <a:cs typeface="Times New Roman" charset="0"/>
                      </a:endParaRPr>
                    </a:p>
                  </a:txBody>
                  <a:tcPr marL="44450" marR="44450" marT="0" marB="0" anchor="b"/>
                </a:tc>
                <a:tc>
                  <a:txBody>
                    <a:bodyPr/>
                    <a:lstStyle/>
                    <a:p>
                      <a:pPr>
                        <a:spcAft>
                          <a:spcPts val="0"/>
                        </a:spcAft>
                      </a:pPr>
                      <a:r>
                        <a:rPr lang="es-ES_tradnl" sz="1100">
                          <a:effectLst/>
                        </a:rPr>
                        <a:t>Programa 1</a:t>
                      </a:r>
                      <a:endParaRPr lang="es-ES_tradnl" sz="1200">
                        <a:effectLst/>
                        <a:latin typeface="Arial" charset="0"/>
                        <a:ea typeface="Times New Roman" charset="0"/>
                        <a:cs typeface="Times New Roman" charset="0"/>
                      </a:endParaRPr>
                    </a:p>
                  </a:txBody>
                  <a:tcPr marL="44450" marR="44450" marT="0" marB="0" anchor="b"/>
                </a:tc>
                <a:tc>
                  <a:txBody>
                    <a:bodyPr/>
                    <a:lstStyle/>
                    <a:p>
                      <a:pPr algn="ctr">
                        <a:spcAft>
                          <a:spcPts val="0"/>
                        </a:spcAft>
                      </a:pPr>
                      <a:r>
                        <a:rPr lang="es-ES_tradnl" sz="1100" dirty="0">
                          <a:effectLst/>
                        </a:rPr>
                        <a:t>2</a:t>
                      </a:r>
                      <a:endParaRPr lang="es-ES_tradnl" sz="1200" dirty="0">
                        <a:effectLst/>
                        <a:latin typeface="Arial" charset="0"/>
                        <a:ea typeface="Times New Roman" charset="0"/>
                        <a:cs typeface="Times New Roman" charset="0"/>
                      </a:endParaRPr>
                    </a:p>
                  </a:txBody>
                  <a:tcPr marL="44450" marR="44450" marT="0" marB="0" anchor="b"/>
                </a:tc>
                <a:extLst>
                  <a:ext uri="{0D108BD9-81ED-4DB2-BD59-A6C34878D82A}">
                    <a16:rowId xmlns:a16="http://schemas.microsoft.com/office/drawing/2014/main" val="10007"/>
                  </a:ext>
                </a:extLst>
              </a:tr>
            </a:tbl>
          </a:graphicData>
        </a:graphic>
      </p:graphicFrame>
      <p:pic>
        <p:nvPicPr>
          <p:cNvPr id="6" name="Imagen 5"/>
          <p:cNvPicPr>
            <a:picLocks noChangeAspect="1"/>
          </p:cNvPicPr>
          <p:nvPr/>
        </p:nvPicPr>
        <p:blipFill>
          <a:blip r:embed="rId2"/>
          <a:stretch>
            <a:fillRect/>
          </a:stretch>
        </p:blipFill>
        <p:spPr>
          <a:xfrm>
            <a:off x="7912255" y="1048620"/>
            <a:ext cx="3310014" cy="2430051"/>
          </a:xfrm>
          <a:prstGeom prst="rect">
            <a:avLst/>
          </a:prstGeom>
        </p:spPr>
      </p:pic>
    </p:spTree>
    <p:extLst>
      <p:ext uri="{BB962C8B-B14F-4D97-AF65-F5344CB8AC3E}">
        <p14:creationId xmlns:p14="http://schemas.microsoft.com/office/powerpoint/2010/main" val="3738975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96F10E-D571-E54D-8CB5-C6B36B191E35}"/>
              </a:ext>
            </a:extLst>
          </p:cNvPr>
          <p:cNvSpPr>
            <a:spLocks noGrp="1"/>
          </p:cNvSpPr>
          <p:nvPr>
            <p:ph type="title"/>
          </p:nvPr>
        </p:nvSpPr>
        <p:spPr>
          <a:xfrm>
            <a:off x="658091" y="1285496"/>
            <a:ext cx="10515600" cy="936613"/>
          </a:xfrm>
        </p:spPr>
        <p:txBody>
          <a:bodyPr>
            <a:normAutofit fontScale="90000"/>
          </a:bodyPr>
          <a:lstStyle/>
          <a:p>
            <a:r>
              <a:rPr lang="es-AR" dirty="0"/>
              <a:t>LINEA VESTIDO </a:t>
            </a:r>
            <a:br>
              <a:rPr lang="es-AR" dirty="0"/>
            </a:br>
            <a:r>
              <a:rPr lang="es-AR" dirty="0"/>
              <a:t>MOTOR</a:t>
            </a:r>
          </a:p>
        </p:txBody>
      </p:sp>
      <p:pic>
        <p:nvPicPr>
          <p:cNvPr id="4" name="Imagen 3">
            <a:extLst>
              <a:ext uri="{FF2B5EF4-FFF2-40B4-BE49-F238E27FC236}">
                <a16:creationId xmlns:a16="http://schemas.microsoft.com/office/drawing/2014/main" id="{7C2ECA7E-6C22-7F46-92A0-EF97D48CC1EA}"/>
              </a:ext>
            </a:extLst>
          </p:cNvPr>
          <p:cNvPicPr>
            <a:picLocks noChangeAspect="1"/>
          </p:cNvPicPr>
          <p:nvPr/>
        </p:nvPicPr>
        <p:blipFill>
          <a:blip r:embed="rId2"/>
          <a:stretch>
            <a:fillRect/>
          </a:stretch>
        </p:blipFill>
        <p:spPr>
          <a:xfrm>
            <a:off x="4750351" y="858982"/>
            <a:ext cx="5532571" cy="5846618"/>
          </a:xfrm>
          <a:prstGeom prst="rect">
            <a:avLst/>
          </a:prstGeom>
        </p:spPr>
      </p:pic>
    </p:spTree>
    <p:extLst>
      <p:ext uri="{BB962C8B-B14F-4D97-AF65-F5344CB8AC3E}">
        <p14:creationId xmlns:p14="http://schemas.microsoft.com/office/powerpoint/2010/main" val="199525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18322" y="1328668"/>
            <a:ext cx="10515600" cy="4351338"/>
          </a:xfrm>
        </p:spPr>
        <p:txBody>
          <a:bodyPr/>
          <a:lstStyle/>
          <a:p>
            <a:pPr marL="0" indent="0">
              <a:buNone/>
            </a:pPr>
            <a:endParaRPr lang="es-ES_tradnl" b="1" dirty="0"/>
          </a:p>
          <a:p>
            <a:pPr marL="0" indent="0">
              <a:buNone/>
            </a:pPr>
            <a:r>
              <a:rPr lang="es-ES_tradnl" b="1" dirty="0"/>
              <a:t>Nombre</a:t>
            </a:r>
            <a:r>
              <a:rPr lang="es-ES_tradnl" dirty="0"/>
              <a:t>: Fernando Bono</a:t>
            </a:r>
          </a:p>
          <a:p>
            <a:pPr marL="0" indent="0">
              <a:buNone/>
            </a:pPr>
            <a:r>
              <a:rPr lang="es-ES_tradnl" b="1" dirty="0"/>
              <a:t>Mail</a:t>
            </a:r>
            <a:r>
              <a:rPr lang="es-ES_tradnl" dirty="0"/>
              <a:t>: </a:t>
            </a:r>
            <a:r>
              <a:rPr lang="es-ES_tradnl" dirty="0" err="1"/>
              <a:t>Fernando.Bono@unc.edu.ar</a:t>
            </a:r>
            <a:endParaRPr lang="es-ES_tradnl" dirty="0"/>
          </a:p>
          <a:p>
            <a:pPr marL="0" indent="0">
              <a:buNone/>
            </a:pPr>
            <a:r>
              <a:rPr lang="es-ES_tradnl" b="1" dirty="0"/>
              <a:t>Celular</a:t>
            </a:r>
            <a:r>
              <a:rPr lang="es-ES_tradnl" dirty="0"/>
              <a:t>: +54 </a:t>
            </a:r>
            <a:r>
              <a:rPr lang="mr-IN" dirty="0"/>
              <a:t>–</a:t>
            </a:r>
            <a:r>
              <a:rPr lang="es-ES_tradnl" dirty="0"/>
              <a:t> 9351 </a:t>
            </a:r>
            <a:r>
              <a:rPr lang="mr-IN" dirty="0"/>
              <a:t>–</a:t>
            </a:r>
            <a:r>
              <a:rPr lang="es-ES_tradnl" dirty="0"/>
              <a:t> 5122902</a:t>
            </a:r>
          </a:p>
          <a:p>
            <a:pPr marL="0" indent="0">
              <a:buNone/>
            </a:pPr>
            <a:r>
              <a:rPr lang="es-ES_tradnl" b="1" dirty="0"/>
              <a:t>Skype</a:t>
            </a:r>
            <a:r>
              <a:rPr lang="es-ES_tradnl" dirty="0"/>
              <a:t>: </a:t>
            </a:r>
            <a:r>
              <a:rPr lang="es-ES_tradnl" dirty="0" err="1"/>
              <a:t>fer</a:t>
            </a:r>
            <a:r>
              <a:rPr lang="es-ES_tradnl" dirty="0"/>
              <a:t>-bono</a:t>
            </a:r>
          </a:p>
          <a:p>
            <a:pPr marL="0" indent="0">
              <a:buNone/>
            </a:pPr>
            <a:r>
              <a:rPr lang="es-ES_tradnl" b="1" dirty="0" err="1"/>
              <a:t>Whatsapp</a:t>
            </a:r>
            <a:r>
              <a:rPr lang="es-ES_tradnl" b="1" dirty="0"/>
              <a:t>: </a:t>
            </a:r>
            <a:r>
              <a:rPr lang="es-ES_tradnl" b="1" dirty="0">
                <a:hlinkClick r:id="rId2"/>
              </a:rPr>
              <a:t>http://bit.ly/2D6qZnM</a:t>
            </a:r>
            <a:r>
              <a:rPr lang="es-ES_tradnl" b="1" dirty="0"/>
              <a:t>  </a:t>
            </a:r>
            <a:r>
              <a:rPr lang="es-ES_tradnl" dirty="0"/>
              <a:t> </a:t>
            </a:r>
          </a:p>
          <a:p>
            <a:pPr marL="0" indent="0">
              <a:buNone/>
            </a:pPr>
            <a:r>
              <a:rPr lang="es-ES" b="1" dirty="0"/>
              <a:t> </a:t>
            </a:r>
            <a:endParaRPr lang="es-AR" b="1" dirty="0"/>
          </a:p>
          <a:p>
            <a:pPr marL="0" indent="0">
              <a:buNone/>
            </a:pPr>
            <a:endParaRPr lang="es-ES_tradnl" dirty="0"/>
          </a:p>
        </p:txBody>
      </p:sp>
      <p:pic>
        <p:nvPicPr>
          <p:cNvPr id="5" name="Imagen 4">
            <a:extLst>
              <a:ext uri="{FF2B5EF4-FFF2-40B4-BE49-F238E27FC236}">
                <a16:creationId xmlns:a16="http://schemas.microsoft.com/office/drawing/2014/main" id="{E3122EE5-20A0-1947-A929-82A6127E0814}"/>
              </a:ext>
            </a:extLst>
          </p:cNvPr>
          <p:cNvPicPr>
            <a:picLocks noChangeAspect="1"/>
          </p:cNvPicPr>
          <p:nvPr/>
        </p:nvPicPr>
        <p:blipFill>
          <a:blip r:embed="rId3"/>
          <a:stretch>
            <a:fillRect/>
          </a:stretch>
        </p:blipFill>
        <p:spPr>
          <a:xfrm>
            <a:off x="7146354" y="1778058"/>
            <a:ext cx="2991021" cy="2991021"/>
          </a:xfrm>
          <a:prstGeom prst="rect">
            <a:avLst/>
          </a:prstGeom>
        </p:spPr>
      </p:pic>
      <p:sp>
        <p:nvSpPr>
          <p:cNvPr id="6" name="Rectángulo 5">
            <a:extLst>
              <a:ext uri="{FF2B5EF4-FFF2-40B4-BE49-F238E27FC236}">
                <a16:creationId xmlns:a16="http://schemas.microsoft.com/office/drawing/2014/main" id="{983D63CE-74A8-E645-9FB8-05495A09AB1E}"/>
              </a:ext>
            </a:extLst>
          </p:cNvPr>
          <p:cNvSpPr/>
          <p:nvPr/>
        </p:nvSpPr>
        <p:spPr>
          <a:xfrm>
            <a:off x="3568148" y="36405"/>
            <a:ext cx="8623852" cy="625567"/>
          </a:xfrm>
          <a:prstGeom prst="rect">
            <a:avLst/>
          </a:prstGeom>
          <a:solidFill>
            <a:srgbClr val="007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AR" sz="2400" dirty="0"/>
              <a:t>CONTACTO</a:t>
            </a:r>
          </a:p>
        </p:txBody>
      </p:sp>
    </p:spTree>
    <p:extLst>
      <p:ext uri="{BB962C8B-B14F-4D97-AF65-F5344CB8AC3E}">
        <p14:creationId xmlns:p14="http://schemas.microsoft.com/office/powerpoint/2010/main" val="19506416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t>Punto de Vista diferente</a:t>
            </a:r>
            <a:endParaRPr lang="es-ES_tradnl" b="1" dirty="0"/>
          </a:p>
        </p:txBody>
      </p:sp>
      <p:sp>
        <p:nvSpPr>
          <p:cNvPr id="3" name="Marcador de contenido 2"/>
          <p:cNvSpPr>
            <a:spLocks noGrp="1"/>
          </p:cNvSpPr>
          <p:nvPr>
            <p:ph idx="1"/>
          </p:nvPr>
        </p:nvSpPr>
        <p:spPr>
          <a:xfrm>
            <a:off x="449705" y="1723346"/>
            <a:ext cx="11302583" cy="4902306"/>
          </a:xfrm>
        </p:spPr>
        <p:txBody>
          <a:bodyPr>
            <a:normAutofit/>
          </a:bodyPr>
          <a:lstStyle/>
          <a:p>
            <a:pPr marL="0" indent="0" algn="just">
              <a:buNone/>
            </a:pPr>
            <a:r>
              <a:rPr lang="es-ES_tradnl" dirty="0"/>
              <a:t>A continuación</a:t>
            </a:r>
            <a:r>
              <a:rPr lang="es-ES" dirty="0"/>
              <a:t> Escriba el enunciado para el siguiente diagrama de Clases presentado incluyendo el título del mismo. </a:t>
            </a:r>
            <a:endParaRPr lang="es-ES_tradnl" dirty="0"/>
          </a:p>
        </p:txBody>
      </p:sp>
      <p:pic>
        <p:nvPicPr>
          <p:cNvPr id="5" name="Imagen 4"/>
          <p:cNvPicPr>
            <a:picLocks noChangeAspect="1"/>
          </p:cNvPicPr>
          <p:nvPr/>
        </p:nvPicPr>
        <p:blipFill>
          <a:blip r:embed="rId2"/>
          <a:stretch>
            <a:fillRect/>
          </a:stretch>
        </p:blipFill>
        <p:spPr>
          <a:xfrm>
            <a:off x="2527404" y="2927663"/>
            <a:ext cx="6057900" cy="3251200"/>
          </a:xfrm>
          <a:prstGeom prst="rect">
            <a:avLst/>
          </a:prstGeom>
        </p:spPr>
      </p:pic>
    </p:spTree>
    <p:extLst>
      <p:ext uri="{BB962C8B-B14F-4D97-AF65-F5344CB8AC3E}">
        <p14:creationId xmlns:p14="http://schemas.microsoft.com/office/powerpoint/2010/main" val="12420668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t>Punto de Vista diferente</a:t>
            </a:r>
            <a:endParaRPr lang="es-ES_tradnl" b="1" dirty="0"/>
          </a:p>
        </p:txBody>
      </p:sp>
      <p:sp>
        <p:nvSpPr>
          <p:cNvPr id="3" name="Marcador de contenido 2"/>
          <p:cNvSpPr>
            <a:spLocks noGrp="1"/>
          </p:cNvSpPr>
          <p:nvPr>
            <p:ph idx="1"/>
          </p:nvPr>
        </p:nvSpPr>
        <p:spPr>
          <a:xfrm>
            <a:off x="449705" y="1723346"/>
            <a:ext cx="11302583" cy="4902306"/>
          </a:xfrm>
        </p:spPr>
        <p:txBody>
          <a:bodyPr>
            <a:normAutofit/>
          </a:bodyPr>
          <a:lstStyle/>
          <a:p>
            <a:pPr marL="0" indent="0" algn="just">
              <a:buNone/>
            </a:pPr>
            <a:r>
              <a:rPr lang="es-ES_tradnl" dirty="0"/>
              <a:t>A continuación</a:t>
            </a:r>
            <a:r>
              <a:rPr lang="es-ES" dirty="0"/>
              <a:t> Escriba el enunciado para el siguiente diagrama de Clases presentado incluyendo el título del mismo. </a:t>
            </a:r>
            <a:endParaRPr lang="es-ES_tradnl" dirty="0"/>
          </a:p>
        </p:txBody>
      </p:sp>
      <p:pic>
        <p:nvPicPr>
          <p:cNvPr id="6" name="Imagen 5"/>
          <p:cNvPicPr/>
          <p:nvPr/>
        </p:nvPicPr>
        <p:blipFill>
          <a:blip r:embed="rId2"/>
          <a:stretch>
            <a:fillRect/>
          </a:stretch>
        </p:blipFill>
        <p:spPr>
          <a:xfrm>
            <a:off x="4064000" y="2778073"/>
            <a:ext cx="4064000" cy="3670300"/>
          </a:xfrm>
          <a:prstGeom prst="rect">
            <a:avLst/>
          </a:prstGeom>
        </p:spPr>
      </p:pic>
    </p:spTree>
    <p:extLst>
      <p:ext uri="{BB962C8B-B14F-4D97-AF65-F5344CB8AC3E}">
        <p14:creationId xmlns:p14="http://schemas.microsoft.com/office/powerpoint/2010/main" val="30926820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Juego de Truco</a:t>
            </a:r>
          </a:p>
        </p:txBody>
      </p:sp>
      <p:sp>
        <p:nvSpPr>
          <p:cNvPr id="4" name="Rectángulo 3"/>
          <p:cNvSpPr/>
          <p:nvPr/>
        </p:nvSpPr>
        <p:spPr>
          <a:xfrm>
            <a:off x="623777" y="1872458"/>
            <a:ext cx="11199628" cy="369332"/>
          </a:xfrm>
          <a:prstGeom prst="rect">
            <a:avLst/>
          </a:prstGeom>
        </p:spPr>
        <p:txBody>
          <a:bodyPr wrap="square">
            <a:spAutoFit/>
          </a:bodyPr>
          <a:lstStyle/>
          <a:p>
            <a:pPr algn="just"/>
            <a:r>
              <a:rPr lang="es-ES_tradnl" dirty="0"/>
              <a:t>Representa mediante un diagrama de clases un sistema para poder realizar un Juego de Truco</a:t>
            </a:r>
          </a:p>
        </p:txBody>
      </p:sp>
      <p:pic>
        <p:nvPicPr>
          <p:cNvPr id="3" name="Imagen 2"/>
          <p:cNvPicPr>
            <a:picLocks noChangeAspect="1"/>
          </p:cNvPicPr>
          <p:nvPr/>
        </p:nvPicPr>
        <p:blipFill>
          <a:blip r:embed="rId2"/>
          <a:stretch>
            <a:fillRect/>
          </a:stretch>
        </p:blipFill>
        <p:spPr>
          <a:xfrm>
            <a:off x="2439024" y="2560090"/>
            <a:ext cx="6324600" cy="3746500"/>
          </a:xfrm>
          <a:prstGeom prst="rect">
            <a:avLst/>
          </a:prstGeom>
        </p:spPr>
      </p:pic>
    </p:spTree>
    <p:extLst>
      <p:ext uri="{BB962C8B-B14F-4D97-AF65-F5344CB8AC3E}">
        <p14:creationId xmlns:p14="http://schemas.microsoft.com/office/powerpoint/2010/main" val="76823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t>Empresa de Servicio (parte 1 de 2)</a:t>
            </a:r>
            <a:endParaRPr lang="es-ES_tradnl" b="1" dirty="0"/>
          </a:p>
        </p:txBody>
      </p:sp>
      <p:sp>
        <p:nvSpPr>
          <p:cNvPr id="3" name="Marcador de contenido 2"/>
          <p:cNvSpPr>
            <a:spLocks noGrp="1"/>
          </p:cNvSpPr>
          <p:nvPr>
            <p:ph idx="1"/>
          </p:nvPr>
        </p:nvSpPr>
        <p:spPr>
          <a:xfrm>
            <a:off x="449705" y="1723346"/>
            <a:ext cx="11302583" cy="4902306"/>
          </a:xfrm>
        </p:spPr>
        <p:txBody>
          <a:bodyPr>
            <a:normAutofit fontScale="77500" lnSpcReduction="20000"/>
          </a:bodyPr>
          <a:lstStyle/>
          <a:p>
            <a:r>
              <a:rPr lang="es-AR" dirty="0"/>
              <a:t>Una cooperativa de </a:t>
            </a:r>
            <a:r>
              <a:rPr lang="es-AR" b="1" dirty="0"/>
              <a:t>servicios</a:t>
            </a:r>
            <a:r>
              <a:rPr lang="es-AR" dirty="0"/>
              <a:t>, brinda entre sus </a:t>
            </a:r>
            <a:r>
              <a:rPr lang="es-AR" b="1" dirty="0"/>
              <a:t>usuarios</a:t>
            </a:r>
            <a:r>
              <a:rPr lang="es-AR" dirty="0"/>
              <a:t> diferentes servicios como ser : </a:t>
            </a:r>
            <a:r>
              <a:rPr lang="es-AR" b="1" dirty="0"/>
              <a:t>Agua, Gas, Electricidad, Banco de Sangre</a:t>
            </a:r>
            <a:r>
              <a:rPr lang="es-AR" dirty="0"/>
              <a:t>. Cada servicio tiene características particulares entre las que se encuentran las siguientes</a:t>
            </a:r>
            <a:endParaRPr lang="es-ES_tradnl" dirty="0"/>
          </a:p>
          <a:p>
            <a:r>
              <a:rPr lang="es-AR" dirty="0"/>
              <a:t>El </a:t>
            </a:r>
            <a:r>
              <a:rPr lang="es-AR" b="1" dirty="0"/>
              <a:t>servicio de Agua</a:t>
            </a:r>
            <a:r>
              <a:rPr lang="es-AR" dirty="0"/>
              <a:t> posee </a:t>
            </a:r>
            <a:r>
              <a:rPr lang="es-AR" b="1" dirty="0"/>
              <a:t>categorías</a:t>
            </a:r>
            <a:r>
              <a:rPr lang="es-AR" dirty="0"/>
              <a:t> (Comercial , Casa de Familia, Casa de Country, Terreno Baldío, etc. ) y es brindado a propiedades en diferentes </a:t>
            </a:r>
            <a:r>
              <a:rPr lang="es-AR" b="1" dirty="0"/>
              <a:t>zonas</a:t>
            </a:r>
            <a:r>
              <a:rPr lang="es-AR" dirty="0"/>
              <a:t>. </a:t>
            </a:r>
            <a:endParaRPr lang="es-ES_tradnl" dirty="0"/>
          </a:p>
          <a:p>
            <a:r>
              <a:rPr lang="es-AR" dirty="0"/>
              <a:t>La </a:t>
            </a:r>
            <a:r>
              <a:rPr lang="es-AR" b="1" dirty="0"/>
              <a:t>tarifa</a:t>
            </a:r>
            <a:r>
              <a:rPr lang="es-AR" dirty="0"/>
              <a:t> del </a:t>
            </a:r>
            <a:r>
              <a:rPr lang="es-AR" b="1" dirty="0"/>
              <a:t>Servicio de Agua</a:t>
            </a:r>
            <a:r>
              <a:rPr lang="es-AR" dirty="0"/>
              <a:t> depende de la </a:t>
            </a:r>
            <a:r>
              <a:rPr lang="es-AR" b="1" dirty="0"/>
              <a:t>categoría</a:t>
            </a:r>
            <a:r>
              <a:rPr lang="es-AR" dirty="0"/>
              <a:t> y la </a:t>
            </a:r>
            <a:r>
              <a:rPr lang="es-AR" b="1" dirty="0"/>
              <a:t>zona</a:t>
            </a:r>
            <a:r>
              <a:rPr lang="es-AR" dirty="0"/>
              <a:t> que posee el usuario, y se debe considerar que la </a:t>
            </a:r>
            <a:r>
              <a:rPr lang="es-AR" b="1" dirty="0"/>
              <a:t>tarifa</a:t>
            </a:r>
            <a:r>
              <a:rPr lang="es-AR" dirty="0"/>
              <a:t> puede aumentar con el </a:t>
            </a:r>
            <a:r>
              <a:rPr lang="es-AR" b="1" dirty="0"/>
              <a:t>tiempo</a:t>
            </a:r>
            <a:r>
              <a:rPr lang="es-AR" dirty="0"/>
              <a:t> y se desea llevar una </a:t>
            </a:r>
            <a:r>
              <a:rPr lang="es-AR" b="1" dirty="0"/>
              <a:t>historia</a:t>
            </a:r>
            <a:r>
              <a:rPr lang="es-AR" dirty="0"/>
              <a:t> de la misma, es decir a modo de ejemplo el servicio de agua para la categoría comercial en la zona norte tiene un valor de $30,50 entre el 01/01/2017 y el 31/03/2017 del 2017 y $28,93 para la zona sur, y $32,46 a partir del 01/04/2017 para ambas zonas.</a:t>
            </a:r>
            <a:endParaRPr lang="es-ES_tradnl" dirty="0"/>
          </a:p>
          <a:p>
            <a:r>
              <a:rPr lang="es-AR" dirty="0"/>
              <a:t>El </a:t>
            </a:r>
            <a:r>
              <a:rPr lang="es-AR" b="1" dirty="0"/>
              <a:t>servicio de Gas</a:t>
            </a:r>
            <a:r>
              <a:rPr lang="es-AR" dirty="0"/>
              <a:t> es brindado a </a:t>
            </a:r>
            <a:r>
              <a:rPr lang="es-AR" b="1" dirty="0"/>
              <a:t>propiedades</a:t>
            </a:r>
            <a:r>
              <a:rPr lang="es-AR" dirty="0"/>
              <a:t> y tiene </a:t>
            </a:r>
            <a:r>
              <a:rPr lang="es-AR" b="1" dirty="0"/>
              <a:t>categorías</a:t>
            </a:r>
            <a:r>
              <a:rPr lang="es-AR" dirty="0"/>
              <a:t> ( R1- Residencial 1, R2-Residencial 2, R3- Residencial 3, etc. )  La </a:t>
            </a:r>
            <a:r>
              <a:rPr lang="es-AR" b="1" dirty="0"/>
              <a:t>tarifa</a:t>
            </a:r>
            <a:r>
              <a:rPr lang="es-AR" dirty="0"/>
              <a:t> del Servicio depende de la </a:t>
            </a:r>
            <a:r>
              <a:rPr lang="es-AR" b="1" dirty="0"/>
              <a:t>categoría</a:t>
            </a:r>
            <a:r>
              <a:rPr lang="es-AR" dirty="0"/>
              <a:t> del </a:t>
            </a:r>
            <a:r>
              <a:rPr lang="es-AR" b="1" dirty="0"/>
              <a:t>usuario</a:t>
            </a:r>
            <a:r>
              <a:rPr lang="es-AR" dirty="0"/>
              <a:t> y se debe resguardar la </a:t>
            </a:r>
            <a:r>
              <a:rPr lang="es-AR" b="1" dirty="0"/>
              <a:t>historia</a:t>
            </a:r>
            <a:r>
              <a:rPr lang="es-AR" dirty="0"/>
              <a:t> de la tarifa</a:t>
            </a:r>
            <a:endParaRPr lang="es-ES_tradnl" dirty="0"/>
          </a:p>
          <a:p>
            <a:r>
              <a:rPr lang="es-AR" dirty="0"/>
              <a:t>El </a:t>
            </a:r>
            <a:r>
              <a:rPr lang="es-AR" b="1" dirty="0"/>
              <a:t>servicio de Electricidad</a:t>
            </a:r>
            <a:r>
              <a:rPr lang="es-AR" dirty="0"/>
              <a:t> es brindado a </a:t>
            </a:r>
            <a:r>
              <a:rPr lang="es-AR" b="1" dirty="0"/>
              <a:t>propiedades</a:t>
            </a:r>
            <a:r>
              <a:rPr lang="es-AR" dirty="0"/>
              <a:t> y el mismo permite diferenciar a los usuarios por diferentes </a:t>
            </a:r>
            <a:r>
              <a:rPr lang="es-AR" b="1" dirty="0"/>
              <a:t>categorías</a:t>
            </a:r>
            <a:r>
              <a:rPr lang="es-AR" dirty="0"/>
              <a:t> (hasta 3Kw, entre 3 y 5Kw, etc.), al igual que el </a:t>
            </a:r>
            <a:r>
              <a:rPr lang="es-AR" b="1" dirty="0"/>
              <a:t>servicio de Gas</a:t>
            </a:r>
            <a:r>
              <a:rPr lang="es-AR" dirty="0"/>
              <a:t>, la </a:t>
            </a:r>
            <a:r>
              <a:rPr lang="es-AR" b="1" dirty="0"/>
              <a:t>tarifa</a:t>
            </a:r>
            <a:r>
              <a:rPr lang="es-AR" dirty="0"/>
              <a:t> depende de la </a:t>
            </a:r>
            <a:r>
              <a:rPr lang="es-AR" b="1" dirty="0"/>
              <a:t>categoría</a:t>
            </a:r>
            <a:r>
              <a:rPr lang="es-AR" dirty="0"/>
              <a:t> del servicio y se debe resguardar su </a:t>
            </a:r>
            <a:r>
              <a:rPr lang="es-AR" b="1" dirty="0"/>
              <a:t>historia</a:t>
            </a:r>
            <a:endParaRPr lang="es-ES_tradnl" dirty="0"/>
          </a:p>
        </p:txBody>
      </p:sp>
    </p:spTree>
    <p:extLst>
      <p:ext uri="{BB962C8B-B14F-4D97-AF65-F5344CB8AC3E}">
        <p14:creationId xmlns:p14="http://schemas.microsoft.com/office/powerpoint/2010/main" val="28140794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t>Empresa de Servicio (parte 2 de 2)</a:t>
            </a:r>
            <a:endParaRPr lang="es-ES_tradnl" b="1" dirty="0"/>
          </a:p>
        </p:txBody>
      </p:sp>
      <p:sp>
        <p:nvSpPr>
          <p:cNvPr id="3" name="Marcador de contenido 2"/>
          <p:cNvSpPr>
            <a:spLocks noGrp="1"/>
          </p:cNvSpPr>
          <p:nvPr>
            <p:ph idx="1"/>
          </p:nvPr>
        </p:nvSpPr>
        <p:spPr>
          <a:xfrm>
            <a:off x="449705" y="1723346"/>
            <a:ext cx="11302583" cy="4902306"/>
          </a:xfrm>
        </p:spPr>
        <p:txBody>
          <a:bodyPr>
            <a:normAutofit fontScale="85000" lnSpcReduction="20000"/>
          </a:bodyPr>
          <a:lstStyle/>
          <a:p>
            <a:r>
              <a:rPr lang="es-AR" dirty="0"/>
              <a:t>El </a:t>
            </a:r>
            <a:r>
              <a:rPr lang="es-AR" b="1" dirty="0"/>
              <a:t>servicio de Banco de Sangre</a:t>
            </a:r>
            <a:r>
              <a:rPr lang="es-AR" dirty="0"/>
              <a:t> es brindado a </a:t>
            </a:r>
            <a:r>
              <a:rPr lang="es-AR" b="1" dirty="0"/>
              <a:t>personas físicas</a:t>
            </a:r>
            <a:r>
              <a:rPr lang="es-AR" dirty="0"/>
              <a:t> y posee diferentes </a:t>
            </a:r>
            <a:r>
              <a:rPr lang="es-AR" b="1" dirty="0"/>
              <a:t>planes</a:t>
            </a:r>
            <a:r>
              <a:rPr lang="es-AR" dirty="0"/>
              <a:t> (Servicio Básico, Servicio Completo, etc.) que poseen diferentes </a:t>
            </a:r>
            <a:r>
              <a:rPr lang="es-AR" b="1" dirty="0"/>
              <a:t>prestaciones</a:t>
            </a:r>
            <a:r>
              <a:rPr lang="es-AR" dirty="0"/>
              <a:t>, Cada </a:t>
            </a:r>
            <a:r>
              <a:rPr lang="es-AR" b="1" dirty="0"/>
              <a:t>plan</a:t>
            </a:r>
            <a:r>
              <a:rPr lang="es-AR" dirty="0"/>
              <a:t> tiene un </a:t>
            </a:r>
            <a:r>
              <a:rPr lang="es-AR" b="1" dirty="0"/>
              <a:t>costo general</a:t>
            </a:r>
            <a:r>
              <a:rPr lang="es-AR" dirty="0"/>
              <a:t> por usuario independientemente de las </a:t>
            </a:r>
            <a:r>
              <a:rPr lang="es-AR" b="1" dirty="0"/>
              <a:t>prestaciones</a:t>
            </a:r>
            <a:r>
              <a:rPr lang="es-AR" dirty="0"/>
              <a:t> que posea dicho </a:t>
            </a:r>
            <a:r>
              <a:rPr lang="es-AR" b="1" dirty="0"/>
              <a:t>plan</a:t>
            </a:r>
            <a:r>
              <a:rPr lang="es-AR" dirty="0"/>
              <a:t>, pero es importante mencionar que cada </a:t>
            </a:r>
            <a:r>
              <a:rPr lang="es-AR" b="1" dirty="0"/>
              <a:t>prestación</a:t>
            </a:r>
            <a:r>
              <a:rPr lang="es-AR" dirty="0"/>
              <a:t> posee una </a:t>
            </a:r>
            <a:r>
              <a:rPr lang="es-AR" b="1" dirty="0"/>
              <a:t>carencia</a:t>
            </a:r>
            <a:r>
              <a:rPr lang="es-AR" dirty="0"/>
              <a:t> (carencia es un periodo de tiempo que debe estar asociado al servicio el usuario para poder recibir el servicio contratado) , con lo que se debe registrar de alguna manera la </a:t>
            </a:r>
            <a:r>
              <a:rPr lang="es-AR" b="1" dirty="0"/>
              <a:t>fecha</a:t>
            </a:r>
            <a:r>
              <a:rPr lang="es-AR" dirty="0"/>
              <a:t> en la que el usuario </a:t>
            </a:r>
            <a:r>
              <a:rPr lang="es-AR" b="1" dirty="0"/>
              <a:t>adquirió</a:t>
            </a:r>
            <a:r>
              <a:rPr lang="es-AR" dirty="0"/>
              <a:t> dicho </a:t>
            </a:r>
            <a:r>
              <a:rPr lang="es-AR" b="1" dirty="0"/>
              <a:t>plan</a:t>
            </a:r>
            <a:r>
              <a:rPr lang="es-AR" dirty="0"/>
              <a:t>.</a:t>
            </a:r>
            <a:endParaRPr lang="es-ES_tradnl" dirty="0"/>
          </a:p>
          <a:p>
            <a:endParaRPr lang="es-ES_tradnl" dirty="0"/>
          </a:p>
          <a:p>
            <a:r>
              <a:rPr lang="es-AR" u="dbl" dirty="0"/>
              <a:t>IMPORTANTE</a:t>
            </a:r>
            <a:r>
              <a:rPr lang="es-AR" dirty="0"/>
              <a:t>: Todos los </a:t>
            </a:r>
            <a:r>
              <a:rPr lang="es-AR" b="1" dirty="0"/>
              <a:t>servicios</a:t>
            </a:r>
            <a:r>
              <a:rPr lang="es-AR" dirty="0"/>
              <a:t> poseen un </a:t>
            </a:r>
            <a:r>
              <a:rPr lang="es-AR" b="1" dirty="0"/>
              <a:t>Responsable</a:t>
            </a:r>
            <a:r>
              <a:rPr lang="es-AR" dirty="0"/>
              <a:t> </a:t>
            </a:r>
            <a:r>
              <a:rPr lang="es-AR" b="1" dirty="0"/>
              <a:t>de</a:t>
            </a:r>
            <a:r>
              <a:rPr lang="es-AR" dirty="0"/>
              <a:t> </a:t>
            </a:r>
            <a:r>
              <a:rPr lang="es-AR" b="1" dirty="0"/>
              <a:t>Facturación</a:t>
            </a:r>
            <a:r>
              <a:rPr lang="es-AR" dirty="0"/>
              <a:t> que es una </a:t>
            </a:r>
            <a:r>
              <a:rPr lang="es-AR" b="1" dirty="0"/>
              <a:t>persona</a:t>
            </a:r>
            <a:r>
              <a:rPr lang="es-AR" dirty="0"/>
              <a:t> (ya sea </a:t>
            </a:r>
            <a:r>
              <a:rPr lang="es-AR" b="1" dirty="0"/>
              <a:t>física</a:t>
            </a:r>
            <a:r>
              <a:rPr lang="es-AR" dirty="0"/>
              <a:t> o </a:t>
            </a:r>
            <a:r>
              <a:rPr lang="es-AR" b="1" dirty="0"/>
              <a:t>jurídica</a:t>
            </a:r>
            <a:r>
              <a:rPr lang="es-AR" dirty="0"/>
              <a:t>) .</a:t>
            </a:r>
            <a:endParaRPr lang="es-ES_tradnl" dirty="0"/>
          </a:p>
          <a:p>
            <a:endParaRPr lang="es-ES_tradnl" dirty="0"/>
          </a:p>
          <a:p>
            <a:r>
              <a:rPr lang="es-AR" dirty="0"/>
              <a:t>A modo general, cabe mencionar que las </a:t>
            </a:r>
            <a:r>
              <a:rPr lang="es-AR" b="1" dirty="0"/>
              <a:t>propiedades</a:t>
            </a:r>
            <a:r>
              <a:rPr lang="es-AR" dirty="0"/>
              <a:t> tienen un </a:t>
            </a:r>
            <a:r>
              <a:rPr lang="es-AR" b="1" dirty="0"/>
              <a:t>único</a:t>
            </a:r>
            <a:r>
              <a:rPr lang="es-AR" dirty="0"/>
              <a:t> </a:t>
            </a:r>
            <a:r>
              <a:rPr lang="es-AR" b="1" dirty="0"/>
              <a:t>titular</a:t>
            </a:r>
            <a:r>
              <a:rPr lang="es-AR" dirty="0"/>
              <a:t> (que es una </a:t>
            </a:r>
            <a:r>
              <a:rPr lang="es-AR" b="1" dirty="0"/>
              <a:t>persona</a:t>
            </a:r>
            <a:r>
              <a:rPr lang="es-AR" dirty="0"/>
              <a:t> </a:t>
            </a:r>
            <a:r>
              <a:rPr lang="es-AR" b="1" dirty="0"/>
              <a:t>física</a:t>
            </a:r>
            <a:r>
              <a:rPr lang="es-AR" dirty="0"/>
              <a:t> o </a:t>
            </a:r>
            <a:r>
              <a:rPr lang="es-AR" b="1" dirty="0"/>
              <a:t>jurídica</a:t>
            </a:r>
            <a:r>
              <a:rPr lang="es-AR" dirty="0"/>
              <a:t> de manera indistinta) pero se desea mantener la </a:t>
            </a:r>
            <a:r>
              <a:rPr lang="es-AR" b="1" dirty="0"/>
              <a:t>historia</a:t>
            </a:r>
            <a:r>
              <a:rPr lang="es-AR" dirty="0"/>
              <a:t> de los diferentes titulares y sus </a:t>
            </a:r>
            <a:r>
              <a:rPr lang="es-AR" b="1" dirty="0"/>
              <a:t>fechas</a:t>
            </a:r>
            <a:r>
              <a:rPr lang="es-AR" dirty="0"/>
              <a:t> </a:t>
            </a:r>
            <a:r>
              <a:rPr lang="es-AR" b="1" dirty="0"/>
              <a:t>de</a:t>
            </a:r>
            <a:r>
              <a:rPr lang="es-AR" dirty="0"/>
              <a:t> </a:t>
            </a:r>
            <a:r>
              <a:rPr lang="es-AR" b="1" dirty="0"/>
              <a:t>compra</a:t>
            </a:r>
            <a:r>
              <a:rPr lang="es-AR" dirty="0"/>
              <a:t> a medida que se van vendiendo las propiedades, es decir, puedo tener varios titulares para una determinada propiedad, pero cada uno reflejado con la fecha en que compró dicha propiedad)</a:t>
            </a:r>
            <a:endParaRPr lang="es-ES_tradnl" dirty="0"/>
          </a:p>
        </p:txBody>
      </p:sp>
    </p:spTree>
    <p:extLst>
      <p:ext uri="{BB962C8B-B14F-4D97-AF65-F5344CB8AC3E}">
        <p14:creationId xmlns:p14="http://schemas.microsoft.com/office/powerpoint/2010/main" val="131173259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t>Empresa de Logística (parte 1 de 2)</a:t>
            </a:r>
            <a:endParaRPr lang="es-ES_tradnl" b="1" dirty="0"/>
          </a:p>
        </p:txBody>
      </p:sp>
      <p:sp>
        <p:nvSpPr>
          <p:cNvPr id="3" name="Marcador de contenido 2"/>
          <p:cNvSpPr>
            <a:spLocks noGrp="1"/>
          </p:cNvSpPr>
          <p:nvPr>
            <p:ph idx="1"/>
          </p:nvPr>
        </p:nvSpPr>
        <p:spPr>
          <a:xfrm>
            <a:off x="449705" y="1723346"/>
            <a:ext cx="11302583" cy="4902306"/>
          </a:xfrm>
        </p:spPr>
        <p:txBody>
          <a:bodyPr>
            <a:normAutofit fontScale="77500" lnSpcReduction="20000"/>
          </a:bodyPr>
          <a:lstStyle/>
          <a:p>
            <a:r>
              <a:rPr lang="es-AR" dirty="0"/>
              <a:t>Una empresa logística se dedica al reparto de </a:t>
            </a:r>
            <a:r>
              <a:rPr lang="es-AR" b="1" dirty="0"/>
              <a:t>Productos</a:t>
            </a:r>
            <a:r>
              <a:rPr lang="es-AR" dirty="0"/>
              <a:t> de oxigenoterapia domicilaria, para lo cual debe cumplir con los siguientes requerimientos.</a:t>
            </a:r>
            <a:endParaRPr lang="es-ES_tradnl" dirty="0"/>
          </a:p>
          <a:p>
            <a:r>
              <a:rPr lang="es-AR" dirty="0"/>
              <a:t>El sistema que posea la empresa debe ser capaz de almacenar los </a:t>
            </a:r>
            <a:r>
              <a:rPr lang="es-AR" b="1" dirty="0"/>
              <a:t>Pacientes</a:t>
            </a:r>
            <a:r>
              <a:rPr lang="es-AR" dirty="0"/>
              <a:t> de las diferentes </a:t>
            </a:r>
            <a:r>
              <a:rPr lang="es-AR" b="1" dirty="0"/>
              <a:t>Obras Sociales</a:t>
            </a:r>
            <a:r>
              <a:rPr lang="es-AR" dirty="0"/>
              <a:t> con las que se tiene contrato habilitado, para dichos </a:t>
            </a:r>
            <a:r>
              <a:rPr lang="es-AR" b="1" dirty="0"/>
              <a:t>Pacientes</a:t>
            </a:r>
            <a:r>
              <a:rPr lang="es-AR" dirty="0"/>
              <a:t> se debe tener asociado la </a:t>
            </a:r>
            <a:r>
              <a:rPr lang="es-AR" b="1" dirty="0"/>
              <a:t>Terapia</a:t>
            </a:r>
            <a:r>
              <a:rPr lang="es-AR" dirty="0"/>
              <a:t> que posee el paciente con la fecha de inicio y fin de dicha </a:t>
            </a:r>
            <a:r>
              <a:rPr lang="es-AR" b="1" dirty="0"/>
              <a:t>terapia</a:t>
            </a:r>
            <a:r>
              <a:rPr lang="es-AR" dirty="0"/>
              <a:t> identificando el </a:t>
            </a:r>
            <a:r>
              <a:rPr lang="es-AR" b="1" dirty="0"/>
              <a:t>Médico</a:t>
            </a:r>
            <a:r>
              <a:rPr lang="es-AR" dirty="0"/>
              <a:t> que se la recetó (considerar almacenar los siguientes valores para cada </a:t>
            </a:r>
            <a:r>
              <a:rPr lang="es-AR" b="1" dirty="0"/>
              <a:t>médico</a:t>
            </a:r>
            <a:r>
              <a:rPr lang="es-AR" dirty="0"/>
              <a:t> apellido, nombre, matricula, especialidad).</a:t>
            </a:r>
            <a:endParaRPr lang="es-ES_tradnl" dirty="0"/>
          </a:p>
          <a:p>
            <a:r>
              <a:rPr lang="es-AR" dirty="0"/>
              <a:t>Cada </a:t>
            </a:r>
            <a:r>
              <a:rPr lang="es-AR" b="1" dirty="0"/>
              <a:t>Terapia</a:t>
            </a:r>
            <a:r>
              <a:rPr lang="es-AR" dirty="0"/>
              <a:t> poseé los diferentes </a:t>
            </a:r>
            <a:r>
              <a:rPr lang="es-AR" b="1" dirty="0"/>
              <a:t>Tipo de productos</a:t>
            </a:r>
            <a:r>
              <a:rPr lang="es-AR" dirty="0"/>
              <a:t> posibles que puede solicitar el </a:t>
            </a:r>
            <a:r>
              <a:rPr lang="es-AR" b="1" dirty="0"/>
              <a:t>Paciente</a:t>
            </a:r>
            <a:r>
              <a:rPr lang="es-AR" dirty="0"/>
              <a:t>. Además se debe contar dentro del sistema con el </a:t>
            </a:r>
            <a:r>
              <a:rPr lang="es-AR" b="1" dirty="0"/>
              <a:t>Stock</a:t>
            </a:r>
            <a:r>
              <a:rPr lang="es-AR" dirty="0"/>
              <a:t> de Productos identificando los siguientes datos (tipo de producto, marca, modelo, numero de serie, fecha de compra).</a:t>
            </a:r>
            <a:endParaRPr lang="es-ES_tradnl" dirty="0"/>
          </a:p>
          <a:p>
            <a:r>
              <a:rPr lang="es-AR" dirty="0"/>
              <a:t>La empresa recibe </a:t>
            </a:r>
            <a:r>
              <a:rPr lang="es-AR" b="1" dirty="0"/>
              <a:t>Pedidos</a:t>
            </a:r>
            <a:r>
              <a:rPr lang="es-AR" dirty="0"/>
              <a:t> de los </a:t>
            </a:r>
            <a:r>
              <a:rPr lang="es-AR" b="1" dirty="0"/>
              <a:t>Pacientes</a:t>
            </a:r>
            <a:r>
              <a:rPr lang="es-AR" dirty="0"/>
              <a:t> solicitando para una determinada fecha los productos que desea que le REPONGAN. A su vez, la empresa recibe por parte de la </a:t>
            </a:r>
            <a:r>
              <a:rPr lang="es-AR" b="1" dirty="0"/>
              <a:t>Obra social</a:t>
            </a:r>
            <a:r>
              <a:rPr lang="es-AR" dirty="0"/>
              <a:t> pedidos para determinados </a:t>
            </a:r>
            <a:r>
              <a:rPr lang="es-AR" b="1" dirty="0"/>
              <a:t>Pacientes</a:t>
            </a:r>
            <a:r>
              <a:rPr lang="es-AR" dirty="0"/>
              <a:t> cada vez que se deba realizar un ALTA (INGRESO del </a:t>
            </a:r>
            <a:r>
              <a:rPr lang="es-AR" b="1" dirty="0"/>
              <a:t>Paciente</a:t>
            </a:r>
            <a:r>
              <a:rPr lang="es-AR" dirty="0"/>
              <a:t> al sistema) o una BAJA (Retiro del </a:t>
            </a:r>
            <a:r>
              <a:rPr lang="es-AR" b="1" dirty="0"/>
              <a:t>Paciente</a:t>
            </a:r>
            <a:r>
              <a:rPr lang="es-AR" dirty="0"/>
              <a:t> del sistema) en el caso que la empresa reciba un </a:t>
            </a:r>
            <a:r>
              <a:rPr lang="es-AR" b="1" dirty="0"/>
              <a:t>pedido</a:t>
            </a:r>
            <a:r>
              <a:rPr lang="es-AR" dirty="0"/>
              <a:t> de </a:t>
            </a:r>
            <a:r>
              <a:rPr lang="es-AR" b="1" dirty="0"/>
              <a:t>tipo</a:t>
            </a:r>
            <a:r>
              <a:rPr lang="es-AR" dirty="0"/>
              <a:t> ALTA, se debe armar un </a:t>
            </a:r>
            <a:r>
              <a:rPr lang="es-AR" b="1" dirty="0"/>
              <a:t>Pedido</a:t>
            </a:r>
            <a:r>
              <a:rPr lang="es-AR" dirty="0"/>
              <a:t> con los </a:t>
            </a:r>
            <a:r>
              <a:rPr lang="es-AR" b="1" dirty="0"/>
              <a:t>Productos</a:t>
            </a:r>
            <a:r>
              <a:rPr lang="es-AR" dirty="0"/>
              <a:t> típicos correspondiente a la </a:t>
            </a:r>
            <a:r>
              <a:rPr lang="es-AR" b="1" dirty="0"/>
              <a:t>Terápia</a:t>
            </a:r>
            <a:r>
              <a:rPr lang="es-AR" dirty="0"/>
              <a:t> vigente del </a:t>
            </a:r>
            <a:r>
              <a:rPr lang="es-AR" b="1" dirty="0"/>
              <a:t>Paciente</a:t>
            </a:r>
            <a:r>
              <a:rPr lang="es-AR" dirty="0"/>
              <a:t> (se aclara que el </a:t>
            </a:r>
            <a:r>
              <a:rPr lang="es-AR" b="1" dirty="0"/>
              <a:t>Paciente</a:t>
            </a:r>
            <a:r>
              <a:rPr lang="es-AR" dirty="0"/>
              <a:t> solo puede tener una sola </a:t>
            </a:r>
            <a:r>
              <a:rPr lang="es-AR" b="1" dirty="0"/>
              <a:t>Terapia</a:t>
            </a:r>
            <a:r>
              <a:rPr lang="es-AR" dirty="0"/>
              <a:t> como vigente, pero se desea tener registro de todas las teráias que tuvo). </a:t>
            </a:r>
            <a:endParaRPr lang="es-ES_tradnl" dirty="0"/>
          </a:p>
          <a:p>
            <a:endParaRPr lang="es-ES_tradnl" dirty="0"/>
          </a:p>
        </p:txBody>
      </p:sp>
    </p:spTree>
    <p:extLst>
      <p:ext uri="{BB962C8B-B14F-4D97-AF65-F5344CB8AC3E}">
        <p14:creationId xmlns:p14="http://schemas.microsoft.com/office/powerpoint/2010/main" val="26193477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t>Empresa de Logística(parte 2 de 2)</a:t>
            </a:r>
            <a:endParaRPr lang="es-ES_tradnl" b="1" dirty="0"/>
          </a:p>
        </p:txBody>
      </p:sp>
      <p:sp>
        <p:nvSpPr>
          <p:cNvPr id="3" name="Marcador de contenido 2"/>
          <p:cNvSpPr>
            <a:spLocks noGrp="1"/>
          </p:cNvSpPr>
          <p:nvPr>
            <p:ph idx="1"/>
          </p:nvPr>
        </p:nvSpPr>
        <p:spPr>
          <a:xfrm>
            <a:off x="449705" y="1723346"/>
            <a:ext cx="11302583" cy="4902306"/>
          </a:xfrm>
        </p:spPr>
        <p:txBody>
          <a:bodyPr>
            <a:normAutofit fontScale="92500" lnSpcReduction="20000"/>
          </a:bodyPr>
          <a:lstStyle/>
          <a:p>
            <a:r>
              <a:rPr lang="es-AR" dirty="0"/>
              <a:t>A la tarde al finalizar el horario de recepción de </a:t>
            </a:r>
            <a:r>
              <a:rPr lang="es-AR" b="1" dirty="0"/>
              <a:t>Pedidos</a:t>
            </a:r>
            <a:r>
              <a:rPr lang="es-AR" dirty="0"/>
              <a:t>, la empresa arma una </a:t>
            </a:r>
            <a:r>
              <a:rPr lang="es-AR" b="1" dirty="0"/>
              <a:t>Hoja de Ruta</a:t>
            </a:r>
            <a:r>
              <a:rPr lang="es-AR" dirty="0"/>
              <a:t> con los </a:t>
            </a:r>
            <a:r>
              <a:rPr lang="es-AR" b="1" dirty="0"/>
              <a:t>Pedidos</a:t>
            </a:r>
            <a:r>
              <a:rPr lang="es-AR" dirty="0"/>
              <a:t> que se incluirán en la </a:t>
            </a:r>
            <a:r>
              <a:rPr lang="es-AR" b="1" dirty="0"/>
              <a:t> Hoja de Ruta</a:t>
            </a:r>
            <a:r>
              <a:rPr lang="es-AR" dirty="0"/>
              <a:t> al día siguiente, para lo que se debe considerar como </a:t>
            </a:r>
            <a:r>
              <a:rPr lang="es-AR" b="1" dirty="0"/>
              <a:t>Pedido</a:t>
            </a:r>
            <a:r>
              <a:rPr lang="es-AR" dirty="0"/>
              <a:t> pendiente todos aquellos </a:t>
            </a:r>
            <a:r>
              <a:rPr lang="es-AR" b="1" dirty="0"/>
              <a:t>Pedidos</a:t>
            </a:r>
            <a:r>
              <a:rPr lang="es-AR" dirty="0"/>
              <a:t> de </a:t>
            </a:r>
            <a:r>
              <a:rPr lang="es-AR" b="1" dirty="0"/>
              <a:t>pacientes</a:t>
            </a:r>
            <a:r>
              <a:rPr lang="es-AR" dirty="0"/>
              <a:t> que tengan fecha de </a:t>
            </a:r>
            <a:r>
              <a:rPr lang="es-AR" b="1" dirty="0"/>
              <a:t>Pedido</a:t>
            </a:r>
            <a:r>
              <a:rPr lang="es-AR" dirty="0"/>
              <a:t> anterior a la fecha de la </a:t>
            </a:r>
            <a:r>
              <a:rPr lang="es-AR" b="1" dirty="0"/>
              <a:t>Hoja de Ruta</a:t>
            </a:r>
            <a:r>
              <a:rPr lang="es-AR" dirty="0"/>
              <a:t>, y que esté en alguna </a:t>
            </a:r>
            <a:r>
              <a:rPr lang="es-AR" b="1" dirty="0"/>
              <a:t>Localidad</a:t>
            </a:r>
            <a:r>
              <a:rPr lang="es-AR" dirty="0"/>
              <a:t> de la </a:t>
            </a:r>
            <a:r>
              <a:rPr lang="es-AR" b="1" dirty="0"/>
              <a:t>Ruta</a:t>
            </a:r>
            <a:r>
              <a:rPr lang="es-AR" dirty="0"/>
              <a:t> seleccionada en la </a:t>
            </a:r>
            <a:r>
              <a:rPr lang="es-AR" b="1" dirty="0"/>
              <a:t>Hoja de Ruta</a:t>
            </a:r>
            <a:r>
              <a:rPr lang="es-AR" dirty="0"/>
              <a:t>. La </a:t>
            </a:r>
            <a:r>
              <a:rPr lang="es-AR" b="1" dirty="0"/>
              <a:t>Ruta</a:t>
            </a:r>
            <a:r>
              <a:rPr lang="es-AR" dirty="0"/>
              <a:t> posee un listado de todas las localidades posibles incluidas en ese reparto. Además se debe registrar en la </a:t>
            </a:r>
            <a:r>
              <a:rPr lang="es-AR" b="1" dirty="0"/>
              <a:t>Hoja de Ruta</a:t>
            </a:r>
            <a:r>
              <a:rPr lang="es-AR" dirty="0"/>
              <a:t> el </a:t>
            </a:r>
            <a:r>
              <a:rPr lang="es-AR" b="1" dirty="0"/>
              <a:t>chofer</a:t>
            </a:r>
            <a:r>
              <a:rPr lang="es-AR" dirty="0"/>
              <a:t> y </a:t>
            </a:r>
            <a:r>
              <a:rPr lang="es-AR" b="1" dirty="0"/>
              <a:t>Movil</a:t>
            </a:r>
            <a:r>
              <a:rPr lang="es-AR" dirty="0"/>
              <a:t> asignado, teniendo que elegir dentro de los moviles que no posean la documentacion vencida (PATENTE, IMPUESTO, ITV), así como solamente aquellos </a:t>
            </a:r>
            <a:r>
              <a:rPr lang="es-AR" b="1" dirty="0"/>
              <a:t>Choferes</a:t>
            </a:r>
            <a:r>
              <a:rPr lang="es-AR" dirty="0"/>
              <a:t> que no posean documentación vencida (Ruta, Apto Físico, Carnet de Conducir, Carnet de Cargas Peligrosas) </a:t>
            </a:r>
            <a:endParaRPr lang="es-ES_tradnl" dirty="0"/>
          </a:p>
          <a:p>
            <a:r>
              <a:rPr lang="es-AR" dirty="0"/>
              <a:t>Al realizar el reparto se debe registrar y dejar almacenado el numero de serie del producto que se entrega y que se retira del paciente según corresponda en función al </a:t>
            </a:r>
            <a:r>
              <a:rPr lang="es-AR" b="1" dirty="0"/>
              <a:t>Tipo de Pedido</a:t>
            </a:r>
            <a:r>
              <a:rPr lang="es-AR" dirty="0"/>
              <a:t> (ALTA solo la entrega, BAJA solo el retiro, REPOSICION ambos) </a:t>
            </a:r>
            <a:endParaRPr lang="es-ES_tradnl" dirty="0"/>
          </a:p>
          <a:p>
            <a:endParaRPr lang="es-ES_tradnl" dirty="0"/>
          </a:p>
        </p:txBody>
      </p:sp>
    </p:spTree>
    <p:extLst>
      <p:ext uri="{BB962C8B-B14F-4D97-AF65-F5344CB8AC3E}">
        <p14:creationId xmlns:p14="http://schemas.microsoft.com/office/powerpoint/2010/main" val="33859611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b="1" dirty="0"/>
              <a:t>Votaciones</a:t>
            </a:r>
            <a:endParaRPr lang="es-ES_tradnl" b="1" dirty="0"/>
          </a:p>
        </p:txBody>
      </p:sp>
      <p:sp>
        <p:nvSpPr>
          <p:cNvPr id="3" name="Marcador de contenido 2"/>
          <p:cNvSpPr>
            <a:spLocks noGrp="1"/>
          </p:cNvSpPr>
          <p:nvPr>
            <p:ph idx="1"/>
          </p:nvPr>
        </p:nvSpPr>
        <p:spPr>
          <a:xfrm>
            <a:off x="449705" y="1723346"/>
            <a:ext cx="11302583" cy="4902306"/>
          </a:xfrm>
        </p:spPr>
        <p:txBody>
          <a:bodyPr>
            <a:normAutofit lnSpcReduction="10000"/>
          </a:bodyPr>
          <a:lstStyle/>
          <a:p>
            <a:pPr marL="0" indent="0" algn="just">
              <a:buNone/>
            </a:pPr>
            <a:r>
              <a:rPr lang="es-ES" dirty="0"/>
              <a:t>Se desea registrar los resultados de las </a:t>
            </a:r>
            <a:r>
              <a:rPr lang="es-ES" b="1" dirty="0"/>
              <a:t>votaciones</a:t>
            </a:r>
            <a:r>
              <a:rPr lang="es-ES" dirty="0"/>
              <a:t> llevadas a cabo para la elección de autoridades, para lo cual se deben considerar que existen diferentes </a:t>
            </a:r>
            <a:r>
              <a:rPr lang="es-ES" b="1" dirty="0"/>
              <a:t>partidos políticos</a:t>
            </a:r>
            <a:r>
              <a:rPr lang="es-ES" dirty="0"/>
              <a:t> que poseen, </a:t>
            </a:r>
            <a:r>
              <a:rPr lang="es-ES" b="1" dirty="0"/>
              <a:t>candidatos</a:t>
            </a:r>
            <a:r>
              <a:rPr lang="es-ES" dirty="0"/>
              <a:t> a representarlos en los diferentes </a:t>
            </a:r>
            <a:r>
              <a:rPr lang="es-ES" b="1" dirty="0"/>
              <a:t>cargos electivos (DIPUTADOS, SENADORES, ETC) </a:t>
            </a:r>
            <a:r>
              <a:rPr lang="es-ES" dirty="0"/>
              <a:t> que se elegirán mediante el voto de los </a:t>
            </a:r>
            <a:r>
              <a:rPr lang="es-ES" b="1" dirty="0"/>
              <a:t>ciudadanos</a:t>
            </a:r>
            <a:r>
              <a:rPr lang="es-ES" dirty="0"/>
              <a:t>. Para poder realizar el voto el ciudadano debe poseer  la misma versión de documento  (original, copia 1, copia 2, etc.) que figura en el </a:t>
            </a:r>
            <a:r>
              <a:rPr lang="es-ES" b="1" dirty="0"/>
              <a:t>padrón </a:t>
            </a:r>
            <a:r>
              <a:rPr lang="es-ES" dirty="0"/>
              <a:t>de electores. Cada padrón está sectorizado por </a:t>
            </a:r>
            <a:r>
              <a:rPr lang="es-ES" b="1" dirty="0"/>
              <a:t>Provincia</a:t>
            </a:r>
            <a:r>
              <a:rPr lang="es-ES" dirty="0"/>
              <a:t>, </a:t>
            </a:r>
            <a:r>
              <a:rPr lang="es-ES" b="1" dirty="0"/>
              <a:t>departamento</a:t>
            </a:r>
            <a:r>
              <a:rPr lang="es-ES" dirty="0"/>
              <a:t>, </a:t>
            </a:r>
            <a:r>
              <a:rPr lang="es-ES" b="1" dirty="0"/>
              <a:t>localidad</a:t>
            </a:r>
            <a:r>
              <a:rPr lang="es-ES" dirty="0"/>
              <a:t>, </a:t>
            </a:r>
            <a:r>
              <a:rPr lang="es-ES" b="1" dirty="0"/>
              <a:t>circunscripción</a:t>
            </a:r>
            <a:r>
              <a:rPr lang="es-ES" dirty="0"/>
              <a:t> y </a:t>
            </a:r>
            <a:r>
              <a:rPr lang="es-ES" b="1" dirty="0"/>
              <a:t>mesa</a:t>
            </a:r>
            <a:r>
              <a:rPr lang="es-ES" dirty="0"/>
              <a:t>, teniendo dentro de dicha mesa un orden para cada persona que pueda votar. El diagrama presentado, debe permitir poder obtener un listado de resultados indicando los resultados obtenidos por cada partido pudiendo llegar a detallarlos por mesa involucrada en la votación o bien poder agruparlos por los diferentes criterios hasta llegar a un total general. </a:t>
            </a:r>
            <a:endParaRPr lang="es-ES_tradnl" dirty="0"/>
          </a:p>
          <a:p>
            <a:endParaRPr lang="es-ES_tradnl" dirty="0"/>
          </a:p>
        </p:txBody>
      </p:sp>
    </p:spTree>
    <p:extLst>
      <p:ext uri="{BB962C8B-B14F-4D97-AF65-F5344CB8AC3E}">
        <p14:creationId xmlns:p14="http://schemas.microsoft.com/office/powerpoint/2010/main" val="1060212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72440" y="931001"/>
            <a:ext cx="10515600" cy="936613"/>
          </a:xfrm>
        </p:spPr>
        <p:txBody>
          <a:bodyPr/>
          <a:lstStyle/>
          <a:p>
            <a:r>
              <a:rPr lang="es-ES_tradnl" b="1" dirty="0"/>
              <a:t>Listado de Pr</a:t>
            </a:r>
            <a:r>
              <a:rPr lang="es-ES" b="1" dirty="0" err="1"/>
              <a:t>ácticas</a:t>
            </a:r>
            <a:endParaRPr lang="es-ES_tradnl" b="1" dirty="0"/>
          </a:p>
        </p:txBody>
      </p:sp>
      <p:sp>
        <p:nvSpPr>
          <p:cNvPr id="3" name="Marcador de contenido 2"/>
          <p:cNvSpPr>
            <a:spLocks noGrp="1"/>
          </p:cNvSpPr>
          <p:nvPr>
            <p:ph idx="1"/>
          </p:nvPr>
        </p:nvSpPr>
        <p:spPr>
          <a:xfrm>
            <a:off x="138545" y="1867614"/>
            <a:ext cx="11651673" cy="4879549"/>
          </a:xfrm>
        </p:spPr>
        <p:txBody>
          <a:bodyPr>
            <a:normAutofit/>
          </a:bodyPr>
          <a:lstStyle/>
          <a:p>
            <a:pPr lvl="1"/>
            <a:r>
              <a:rPr lang="es-ES_tradnl" dirty="0"/>
              <a:t>Serie (</a:t>
            </a:r>
            <a:r>
              <a:rPr lang="es-ES_tradnl" dirty="0" err="1"/>
              <a:t>Netflix</a:t>
            </a:r>
            <a:r>
              <a:rPr lang="es-ES_tradnl" dirty="0"/>
              <a:t>)</a:t>
            </a:r>
          </a:p>
          <a:p>
            <a:pPr lvl="1"/>
            <a:r>
              <a:rPr lang="es-ES_tradnl" dirty="0"/>
              <a:t>Serie </a:t>
            </a:r>
            <a:r>
              <a:rPr lang="mr-IN" dirty="0"/>
              <a:t>–</a:t>
            </a:r>
            <a:r>
              <a:rPr lang="es-ES_tradnl" dirty="0"/>
              <a:t> historial de usuario</a:t>
            </a:r>
          </a:p>
          <a:p>
            <a:pPr lvl="1"/>
            <a:r>
              <a:rPr lang="es-ES_tradnl" dirty="0"/>
              <a:t>Serie </a:t>
            </a:r>
            <a:r>
              <a:rPr lang="mr-IN" dirty="0"/>
              <a:t>–</a:t>
            </a:r>
            <a:r>
              <a:rPr lang="es-ES_tradnl" dirty="0"/>
              <a:t> Cr</a:t>
            </a:r>
            <a:r>
              <a:rPr lang="es-ES" dirty="0" err="1"/>
              <a:t>íticas</a:t>
            </a:r>
            <a:endParaRPr lang="es-ES" dirty="0"/>
          </a:p>
          <a:p>
            <a:pPr lvl="1"/>
            <a:r>
              <a:rPr lang="es-ES" dirty="0"/>
              <a:t>Seguimiento Vehicular</a:t>
            </a:r>
          </a:p>
          <a:p>
            <a:pPr lvl="1"/>
            <a:r>
              <a:rPr lang="es-ES" dirty="0"/>
              <a:t>Juego de Truco</a:t>
            </a:r>
          </a:p>
          <a:p>
            <a:pPr lvl="1"/>
            <a:r>
              <a:rPr lang="es-ES" dirty="0"/>
              <a:t>Sistema de Correo Postal</a:t>
            </a:r>
          </a:p>
          <a:p>
            <a:pPr lvl="1"/>
            <a:r>
              <a:rPr lang="es-ES" dirty="0"/>
              <a:t>Mundial de Futbol</a:t>
            </a:r>
          </a:p>
          <a:p>
            <a:pPr lvl="1"/>
            <a:r>
              <a:rPr lang="es-ES" dirty="0"/>
              <a:t>Línea Vestido Motor</a:t>
            </a:r>
          </a:p>
          <a:p>
            <a:pPr lvl="1"/>
            <a:r>
              <a:rPr lang="es-ES" dirty="0"/>
              <a:t>Punto de Vista diferente</a:t>
            </a:r>
          </a:p>
          <a:p>
            <a:pPr lvl="1"/>
            <a:r>
              <a:rPr lang="es-ES" dirty="0"/>
              <a:t>Empresa de Servicio</a:t>
            </a:r>
          </a:p>
          <a:p>
            <a:pPr lvl="1"/>
            <a:r>
              <a:rPr lang="es-ES" dirty="0"/>
              <a:t>Empresa de Logística</a:t>
            </a:r>
          </a:p>
          <a:p>
            <a:pPr lvl="1"/>
            <a:r>
              <a:rPr lang="es-ES" dirty="0"/>
              <a:t>Sistema de Votaciones</a:t>
            </a:r>
            <a:endParaRPr lang="es-ES_tradnl" dirty="0"/>
          </a:p>
        </p:txBody>
      </p:sp>
    </p:spTree>
    <p:extLst>
      <p:ext uri="{BB962C8B-B14F-4D97-AF65-F5344CB8AC3E}">
        <p14:creationId xmlns:p14="http://schemas.microsoft.com/office/powerpoint/2010/main" val="3995635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72440" y="931001"/>
            <a:ext cx="10515600" cy="936613"/>
          </a:xfrm>
        </p:spPr>
        <p:txBody>
          <a:bodyPr/>
          <a:lstStyle/>
          <a:p>
            <a:r>
              <a:rPr lang="es-ES_tradnl" b="1" dirty="0"/>
              <a:t>Series</a:t>
            </a:r>
          </a:p>
        </p:txBody>
      </p:sp>
      <p:sp>
        <p:nvSpPr>
          <p:cNvPr id="3" name="Marcador de contenido 2"/>
          <p:cNvSpPr>
            <a:spLocks noGrp="1"/>
          </p:cNvSpPr>
          <p:nvPr>
            <p:ph idx="1"/>
          </p:nvPr>
        </p:nvSpPr>
        <p:spPr>
          <a:xfrm>
            <a:off x="138545" y="1399308"/>
            <a:ext cx="11651673" cy="5347855"/>
          </a:xfrm>
        </p:spPr>
        <p:txBody>
          <a:bodyPr>
            <a:normAutofit lnSpcReduction="10000"/>
          </a:bodyPr>
          <a:lstStyle/>
          <a:p>
            <a:pPr lvl="1"/>
            <a:endParaRPr lang="es-ES_tradnl" dirty="0"/>
          </a:p>
          <a:p>
            <a:pPr algn="just"/>
            <a:r>
              <a:rPr lang="es-ES_tradnl" dirty="0"/>
              <a:t>Representa mediante un diagrama de clases la siguiente </a:t>
            </a:r>
            <a:r>
              <a:rPr lang="es-ES_tradnl" dirty="0" err="1"/>
              <a:t>especificación</a:t>
            </a:r>
            <a:r>
              <a:rPr lang="es-ES_tradnl" dirty="0"/>
              <a:t> relacionada con un sistema para gestionar series </a:t>
            </a:r>
          </a:p>
          <a:p>
            <a:pPr lvl="1" algn="just"/>
            <a:r>
              <a:rPr lang="es-ES_tradnl" dirty="0"/>
              <a:t>Las series se caracterizan por su </a:t>
            </a:r>
            <a:r>
              <a:rPr lang="es-ES_tradnl" dirty="0" err="1"/>
              <a:t>título</a:t>
            </a:r>
            <a:r>
              <a:rPr lang="es-ES_tradnl" dirty="0"/>
              <a:t>, </a:t>
            </a:r>
            <a:r>
              <a:rPr lang="es-ES_tradnl" dirty="0" err="1"/>
              <a:t>año</a:t>
            </a:r>
            <a:r>
              <a:rPr lang="es-ES_tradnl" dirty="0"/>
              <a:t> de inicio, sinopsis, </a:t>
            </a:r>
            <a:r>
              <a:rPr lang="es-ES_tradnl" dirty="0" err="1"/>
              <a:t>género</a:t>
            </a:r>
            <a:r>
              <a:rPr lang="es-ES_tradnl" dirty="0"/>
              <a:t> al que pertenece (</a:t>
            </a:r>
            <a:r>
              <a:rPr lang="es-ES_tradnl" dirty="0" err="1"/>
              <a:t>acción</a:t>
            </a:r>
            <a:r>
              <a:rPr lang="es-ES_tradnl" dirty="0"/>
              <a:t>, aventura, </a:t>
            </a:r>
            <a:r>
              <a:rPr lang="es-ES_tradnl" dirty="0" err="1"/>
              <a:t>animación</a:t>
            </a:r>
            <a:r>
              <a:rPr lang="es-ES_tradnl" dirty="0"/>
              <a:t>, comedia, documental, drama, horror, musical, romance, ciencia </a:t>
            </a:r>
            <a:r>
              <a:rPr lang="es-ES_tradnl" dirty="0" err="1"/>
              <a:t>ficción</a:t>
            </a:r>
            <a:r>
              <a:rPr lang="es-ES_tradnl" dirty="0"/>
              <a:t>) y personajes que intervienen. </a:t>
            </a:r>
          </a:p>
          <a:p>
            <a:pPr lvl="1" algn="just"/>
            <a:r>
              <a:rPr lang="es-ES_tradnl" dirty="0"/>
              <a:t>Las series se organizan en temporadas ordenadas que tienen una fecha de </a:t>
            </a:r>
            <a:r>
              <a:rPr lang="es-ES_tradnl" dirty="0" err="1"/>
              <a:t>producción</a:t>
            </a:r>
            <a:r>
              <a:rPr lang="es-ES_tradnl" dirty="0"/>
              <a:t> y una fecha de estreno de </a:t>
            </a:r>
            <a:r>
              <a:rPr lang="es-ES_tradnl" dirty="0" err="1"/>
              <a:t>televisión</a:t>
            </a:r>
            <a:r>
              <a:rPr lang="es-ES_tradnl" dirty="0"/>
              <a:t> a nivel mundial. </a:t>
            </a:r>
          </a:p>
          <a:p>
            <a:pPr lvl="1" algn="just"/>
            <a:r>
              <a:rPr lang="es-ES_tradnl" dirty="0"/>
              <a:t>Cada temporada está a su vez formada por </a:t>
            </a:r>
            <a:r>
              <a:rPr lang="es-ES_tradnl" dirty="0" err="1"/>
              <a:t>capítulos</a:t>
            </a:r>
            <a:r>
              <a:rPr lang="es-ES_tradnl" dirty="0"/>
              <a:t> ordenados que tienen un </a:t>
            </a:r>
            <a:r>
              <a:rPr lang="es-ES_tradnl" dirty="0" err="1"/>
              <a:t>título</a:t>
            </a:r>
            <a:r>
              <a:rPr lang="es-ES_tradnl" dirty="0"/>
              <a:t>, una </a:t>
            </a:r>
            <a:r>
              <a:rPr lang="es-ES_tradnl" dirty="0" err="1"/>
              <a:t>duración</a:t>
            </a:r>
            <a:r>
              <a:rPr lang="es-ES_tradnl" dirty="0"/>
              <a:t> y una sinopsis. </a:t>
            </a:r>
          </a:p>
          <a:p>
            <a:pPr lvl="1" algn="just"/>
            <a:r>
              <a:rPr lang="es-ES_tradnl" dirty="0"/>
              <a:t>Un personaje en una serie concreta es interpretado por un </a:t>
            </a:r>
            <a:r>
              <a:rPr lang="es-ES_tradnl" dirty="0" err="1"/>
              <a:t>único</a:t>
            </a:r>
            <a:r>
              <a:rPr lang="es-ES_tradnl" dirty="0"/>
              <a:t> actor pero un actor puede interpretar varios personajes en una misma serie. </a:t>
            </a:r>
          </a:p>
          <a:p>
            <a:pPr lvl="1" algn="just"/>
            <a:r>
              <a:rPr lang="es-ES_tradnl" dirty="0"/>
              <a:t>Un personaje interpretado por un actor puede aparecer en </a:t>
            </a:r>
            <a:r>
              <a:rPr lang="es-ES_tradnl" dirty="0" err="1"/>
              <a:t>más</a:t>
            </a:r>
            <a:r>
              <a:rPr lang="es-ES_tradnl" dirty="0"/>
              <a:t> de una serie. </a:t>
            </a:r>
          </a:p>
          <a:p>
            <a:pPr lvl="1" algn="just"/>
            <a:r>
              <a:rPr lang="es-ES_tradnl" dirty="0" err="1"/>
              <a:t>Además</a:t>
            </a:r>
            <a:r>
              <a:rPr lang="es-ES_tradnl" dirty="0"/>
              <a:t> un personaje puede no aparecer en todos los </a:t>
            </a:r>
            <a:r>
              <a:rPr lang="es-ES_tradnl" dirty="0" err="1"/>
              <a:t>capítulos</a:t>
            </a:r>
            <a:r>
              <a:rPr lang="es-ES_tradnl" dirty="0"/>
              <a:t> de la serie por lo que el sistema debe conocer en qué </a:t>
            </a:r>
            <a:r>
              <a:rPr lang="es-ES_tradnl" dirty="0" err="1"/>
              <a:t>capítulos</a:t>
            </a:r>
            <a:r>
              <a:rPr lang="es-ES_tradnl" dirty="0"/>
              <a:t> aparece un personaje. </a:t>
            </a:r>
          </a:p>
          <a:p>
            <a:pPr lvl="1"/>
            <a:endParaRPr lang="es-ES_tradnl" dirty="0"/>
          </a:p>
        </p:txBody>
      </p:sp>
    </p:spTree>
    <p:extLst>
      <p:ext uri="{BB962C8B-B14F-4D97-AF65-F5344CB8AC3E}">
        <p14:creationId xmlns:p14="http://schemas.microsoft.com/office/powerpoint/2010/main" val="26613413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72440" y="931001"/>
            <a:ext cx="10515600" cy="936613"/>
          </a:xfrm>
        </p:spPr>
        <p:txBody>
          <a:bodyPr/>
          <a:lstStyle/>
          <a:p>
            <a:r>
              <a:rPr lang="es-ES_tradnl" b="1" dirty="0"/>
              <a:t>Series</a:t>
            </a:r>
          </a:p>
        </p:txBody>
      </p:sp>
      <p:pic>
        <p:nvPicPr>
          <p:cNvPr id="6" name="Imagen 5">
            <a:extLst>
              <a:ext uri="{FF2B5EF4-FFF2-40B4-BE49-F238E27FC236}">
                <a16:creationId xmlns:a16="http://schemas.microsoft.com/office/drawing/2014/main" id="{57787A7C-1B6C-C04B-BE27-0F39C524A5FA}"/>
              </a:ext>
            </a:extLst>
          </p:cNvPr>
          <p:cNvPicPr>
            <a:picLocks noChangeAspect="1"/>
          </p:cNvPicPr>
          <p:nvPr/>
        </p:nvPicPr>
        <p:blipFill>
          <a:blip r:embed="rId2"/>
          <a:stretch>
            <a:fillRect/>
          </a:stretch>
        </p:blipFill>
        <p:spPr>
          <a:xfrm>
            <a:off x="1555652" y="1867614"/>
            <a:ext cx="10163908" cy="4911959"/>
          </a:xfrm>
          <a:prstGeom prst="rect">
            <a:avLst/>
          </a:prstGeom>
        </p:spPr>
      </p:pic>
    </p:spTree>
    <p:extLst>
      <p:ext uri="{BB962C8B-B14F-4D97-AF65-F5344CB8AC3E}">
        <p14:creationId xmlns:p14="http://schemas.microsoft.com/office/powerpoint/2010/main" val="313443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Series</a:t>
            </a:r>
          </a:p>
        </p:txBody>
      </p:sp>
      <p:sp>
        <p:nvSpPr>
          <p:cNvPr id="3" name="Marcador de contenido 2"/>
          <p:cNvSpPr>
            <a:spLocks noGrp="1"/>
          </p:cNvSpPr>
          <p:nvPr>
            <p:ph idx="1"/>
          </p:nvPr>
        </p:nvSpPr>
        <p:spPr>
          <a:xfrm>
            <a:off x="138545" y="1399308"/>
            <a:ext cx="11651673" cy="5347855"/>
          </a:xfrm>
        </p:spPr>
        <p:txBody>
          <a:bodyPr>
            <a:normAutofit fontScale="92500" lnSpcReduction="10000"/>
          </a:bodyPr>
          <a:lstStyle/>
          <a:p>
            <a:pPr lvl="1"/>
            <a:endParaRPr lang="es-ES_tradnl" dirty="0"/>
          </a:p>
          <a:p>
            <a:pPr algn="just"/>
            <a:r>
              <a:rPr lang="es-ES_tradnl" dirty="0"/>
              <a:t>Representa mediante un diagrama de clases la siguiente </a:t>
            </a:r>
            <a:r>
              <a:rPr lang="es-ES_tradnl" dirty="0" err="1"/>
              <a:t>especificación</a:t>
            </a:r>
            <a:r>
              <a:rPr lang="es-ES_tradnl" dirty="0"/>
              <a:t> relacionada con un sistema para gestionar series </a:t>
            </a:r>
          </a:p>
          <a:p>
            <a:pPr lvl="1" algn="just"/>
            <a:r>
              <a:rPr lang="es-ES_tradnl" dirty="0"/>
              <a:t>Las series se caracterizan por su </a:t>
            </a:r>
            <a:r>
              <a:rPr lang="es-ES_tradnl" dirty="0" err="1"/>
              <a:t>título</a:t>
            </a:r>
            <a:r>
              <a:rPr lang="es-ES_tradnl" dirty="0"/>
              <a:t>, </a:t>
            </a:r>
            <a:r>
              <a:rPr lang="es-ES_tradnl" dirty="0" err="1"/>
              <a:t>año</a:t>
            </a:r>
            <a:r>
              <a:rPr lang="es-ES_tradnl" dirty="0"/>
              <a:t> de inicio, sinopsis y </a:t>
            </a:r>
            <a:r>
              <a:rPr lang="es-ES_tradnl" dirty="0" err="1"/>
              <a:t>género</a:t>
            </a:r>
            <a:r>
              <a:rPr lang="es-ES_tradnl" dirty="0"/>
              <a:t> al que pertenece (</a:t>
            </a:r>
            <a:r>
              <a:rPr lang="es-ES_tradnl" dirty="0" err="1"/>
              <a:t>acción</a:t>
            </a:r>
            <a:r>
              <a:rPr lang="es-ES_tradnl" dirty="0"/>
              <a:t>, aventura, </a:t>
            </a:r>
            <a:r>
              <a:rPr lang="es-ES_tradnl" dirty="0" err="1"/>
              <a:t>animación</a:t>
            </a:r>
            <a:r>
              <a:rPr lang="es-ES_tradnl" dirty="0"/>
              <a:t>, comedia, documental, drama, horror, musical, romance, ciencia </a:t>
            </a:r>
            <a:r>
              <a:rPr lang="es-ES_tradnl" dirty="0" err="1"/>
              <a:t>ficción</a:t>
            </a:r>
            <a:r>
              <a:rPr lang="es-ES_tradnl" dirty="0"/>
              <a:t>) </a:t>
            </a:r>
          </a:p>
          <a:p>
            <a:pPr lvl="1" algn="just"/>
            <a:r>
              <a:rPr lang="es-ES_tradnl" dirty="0"/>
              <a:t>Las series se organizan en temporadas ordenadas que tienen una fecha de </a:t>
            </a:r>
            <a:r>
              <a:rPr lang="es-ES_tradnl" dirty="0" err="1"/>
              <a:t>producción</a:t>
            </a:r>
            <a:r>
              <a:rPr lang="es-ES_tradnl" dirty="0"/>
              <a:t> y una fecha de estreno de </a:t>
            </a:r>
            <a:r>
              <a:rPr lang="es-ES_tradnl" dirty="0" err="1"/>
              <a:t>televisión</a:t>
            </a:r>
            <a:r>
              <a:rPr lang="es-ES_tradnl" dirty="0"/>
              <a:t> a nivel mundial. </a:t>
            </a:r>
          </a:p>
          <a:p>
            <a:pPr lvl="1" algn="just"/>
            <a:r>
              <a:rPr lang="es-ES_tradnl" dirty="0"/>
              <a:t>Cada temporada está a su vez formada por </a:t>
            </a:r>
            <a:r>
              <a:rPr lang="es-ES_tradnl" dirty="0" err="1"/>
              <a:t>capítulos</a:t>
            </a:r>
            <a:r>
              <a:rPr lang="es-ES_tradnl" dirty="0"/>
              <a:t> ordenados que tienen un </a:t>
            </a:r>
            <a:r>
              <a:rPr lang="es-ES_tradnl" dirty="0" err="1"/>
              <a:t>título</a:t>
            </a:r>
            <a:r>
              <a:rPr lang="es-ES_tradnl" dirty="0"/>
              <a:t>, una </a:t>
            </a:r>
            <a:r>
              <a:rPr lang="es-ES_tradnl" dirty="0" err="1"/>
              <a:t>duración</a:t>
            </a:r>
            <a:r>
              <a:rPr lang="es-ES_tradnl" dirty="0"/>
              <a:t> y una sinopsis. </a:t>
            </a:r>
          </a:p>
          <a:p>
            <a:pPr lvl="1" algn="just"/>
            <a:r>
              <a:rPr lang="es-ES_tradnl" dirty="0"/>
              <a:t>Los usuarios se caracterizan por su nombre y apellidos, </a:t>
            </a:r>
            <a:r>
              <a:rPr lang="es-ES_tradnl" dirty="0" err="1"/>
              <a:t>dirección</a:t>
            </a:r>
            <a:r>
              <a:rPr lang="es-ES_tradnl" dirty="0"/>
              <a:t> de correo </a:t>
            </a:r>
            <a:r>
              <a:rPr lang="es-ES_tradnl" dirty="0" err="1"/>
              <a:t>electrónico</a:t>
            </a:r>
            <a:r>
              <a:rPr lang="es-ES_tradnl" dirty="0"/>
              <a:t> y fecha de nacimiento. </a:t>
            </a:r>
          </a:p>
          <a:p>
            <a:pPr lvl="1" algn="just"/>
            <a:r>
              <a:rPr lang="es-ES_tradnl" dirty="0"/>
              <a:t>El usuario puede marcar las series como favoritas. </a:t>
            </a:r>
          </a:p>
          <a:p>
            <a:pPr lvl="1" algn="just"/>
            <a:r>
              <a:rPr lang="es-ES_tradnl" dirty="0"/>
              <a:t>Si un usuario ha visto </a:t>
            </a:r>
            <a:r>
              <a:rPr lang="es-ES_tradnl" dirty="0" err="1"/>
              <a:t>algún</a:t>
            </a:r>
            <a:r>
              <a:rPr lang="es-ES_tradnl" dirty="0"/>
              <a:t> </a:t>
            </a:r>
            <a:r>
              <a:rPr lang="es-ES_tradnl" dirty="0" err="1"/>
              <a:t>capítulo</a:t>
            </a:r>
            <a:r>
              <a:rPr lang="es-ES_tradnl" dirty="0"/>
              <a:t> de una temporada el sistema la marca como empezada, si ha visto todos los </a:t>
            </a:r>
            <a:r>
              <a:rPr lang="es-ES_tradnl" dirty="0" err="1"/>
              <a:t>capítulos</a:t>
            </a:r>
            <a:r>
              <a:rPr lang="es-ES_tradnl" dirty="0"/>
              <a:t> de la temporada la marca como vista y un usuario en cualquier momento puede dar una temporada como cancelada, es decir, indicar que la deja de seguir. </a:t>
            </a:r>
          </a:p>
          <a:p>
            <a:pPr lvl="1" algn="just"/>
            <a:r>
              <a:rPr lang="es-ES_tradnl" dirty="0" err="1"/>
              <a:t>Además</a:t>
            </a:r>
            <a:r>
              <a:rPr lang="es-ES_tradnl" dirty="0"/>
              <a:t>, el sistema registra qué </a:t>
            </a:r>
            <a:r>
              <a:rPr lang="es-ES_tradnl" dirty="0" err="1"/>
              <a:t>capítulos</a:t>
            </a:r>
            <a:r>
              <a:rPr lang="es-ES_tradnl" dirty="0"/>
              <a:t> ha visto el usuario. </a:t>
            </a:r>
          </a:p>
          <a:p>
            <a:pPr lvl="1"/>
            <a:endParaRPr lang="es-ES_tradnl" dirty="0"/>
          </a:p>
        </p:txBody>
      </p:sp>
    </p:spTree>
    <p:extLst>
      <p:ext uri="{BB962C8B-B14F-4D97-AF65-F5344CB8AC3E}">
        <p14:creationId xmlns:p14="http://schemas.microsoft.com/office/powerpoint/2010/main" val="692896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72440" y="931001"/>
            <a:ext cx="10515600" cy="936613"/>
          </a:xfrm>
        </p:spPr>
        <p:txBody>
          <a:bodyPr/>
          <a:lstStyle/>
          <a:p>
            <a:r>
              <a:rPr lang="es-ES_tradnl" b="1" dirty="0"/>
              <a:t>Series</a:t>
            </a:r>
          </a:p>
        </p:txBody>
      </p:sp>
      <p:pic>
        <p:nvPicPr>
          <p:cNvPr id="3" name="Imagen 2">
            <a:extLst>
              <a:ext uri="{FF2B5EF4-FFF2-40B4-BE49-F238E27FC236}">
                <a16:creationId xmlns:a16="http://schemas.microsoft.com/office/drawing/2014/main" id="{B4CDBA1E-84F6-AD4F-B109-2162F8372B8B}"/>
              </a:ext>
            </a:extLst>
          </p:cNvPr>
          <p:cNvPicPr>
            <a:picLocks noChangeAspect="1"/>
          </p:cNvPicPr>
          <p:nvPr/>
        </p:nvPicPr>
        <p:blipFill>
          <a:blip r:embed="rId2"/>
          <a:stretch>
            <a:fillRect/>
          </a:stretch>
        </p:blipFill>
        <p:spPr>
          <a:xfrm>
            <a:off x="1946031" y="1673357"/>
            <a:ext cx="10245969" cy="5058136"/>
          </a:xfrm>
          <a:prstGeom prst="rect">
            <a:avLst/>
          </a:prstGeom>
        </p:spPr>
      </p:pic>
    </p:spTree>
    <p:extLst>
      <p:ext uri="{BB962C8B-B14F-4D97-AF65-F5344CB8AC3E}">
        <p14:creationId xmlns:p14="http://schemas.microsoft.com/office/powerpoint/2010/main" val="693539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b="1" dirty="0"/>
              <a:t>Series</a:t>
            </a:r>
          </a:p>
        </p:txBody>
      </p:sp>
      <p:sp>
        <p:nvSpPr>
          <p:cNvPr id="3" name="Marcador de contenido 2"/>
          <p:cNvSpPr>
            <a:spLocks noGrp="1"/>
          </p:cNvSpPr>
          <p:nvPr>
            <p:ph idx="1"/>
          </p:nvPr>
        </p:nvSpPr>
        <p:spPr>
          <a:xfrm>
            <a:off x="138545" y="1399308"/>
            <a:ext cx="11727390" cy="5458692"/>
          </a:xfrm>
        </p:spPr>
        <p:txBody>
          <a:bodyPr>
            <a:normAutofit fontScale="92500" lnSpcReduction="10000"/>
          </a:bodyPr>
          <a:lstStyle/>
          <a:p>
            <a:pPr lvl="1"/>
            <a:endParaRPr lang="es-ES_tradnl" dirty="0"/>
          </a:p>
          <a:p>
            <a:pPr algn="just"/>
            <a:r>
              <a:rPr lang="es-ES_tradnl" dirty="0"/>
              <a:t>Representa mediante un diagrama de clases la siguiente </a:t>
            </a:r>
            <a:r>
              <a:rPr lang="es-ES_tradnl" dirty="0" err="1"/>
              <a:t>especificación</a:t>
            </a:r>
            <a:r>
              <a:rPr lang="es-ES_tradnl" dirty="0"/>
              <a:t> relacionada con un sistema para gestionar series </a:t>
            </a:r>
          </a:p>
          <a:p>
            <a:pPr lvl="1"/>
            <a:r>
              <a:rPr lang="es-ES_tradnl" dirty="0"/>
              <a:t>Las series se caracterizan por su </a:t>
            </a:r>
            <a:r>
              <a:rPr lang="es-ES_tradnl" dirty="0" err="1"/>
              <a:t>título</a:t>
            </a:r>
            <a:r>
              <a:rPr lang="es-ES_tradnl" dirty="0"/>
              <a:t>, </a:t>
            </a:r>
            <a:r>
              <a:rPr lang="es-ES_tradnl" dirty="0" err="1"/>
              <a:t>año</a:t>
            </a:r>
            <a:r>
              <a:rPr lang="es-ES_tradnl" dirty="0"/>
              <a:t> de inicio, sinopsis, </a:t>
            </a:r>
            <a:r>
              <a:rPr lang="es-ES_tradnl" dirty="0" err="1"/>
              <a:t>género</a:t>
            </a:r>
            <a:r>
              <a:rPr lang="es-ES_tradnl" dirty="0"/>
              <a:t> al que pertenece (</a:t>
            </a:r>
            <a:r>
              <a:rPr lang="es-ES_tradnl" dirty="0" err="1"/>
              <a:t>acción</a:t>
            </a:r>
            <a:r>
              <a:rPr lang="es-ES_tradnl" dirty="0"/>
              <a:t>, aventura, </a:t>
            </a:r>
            <a:r>
              <a:rPr lang="es-ES_tradnl" dirty="0" err="1"/>
              <a:t>animación</a:t>
            </a:r>
            <a:r>
              <a:rPr lang="es-ES_tradnl" dirty="0"/>
              <a:t>, comedia, documental, drama, horror, musical, romance, ciencia </a:t>
            </a:r>
            <a:r>
              <a:rPr lang="es-ES_tradnl" dirty="0" err="1"/>
              <a:t>ficción</a:t>
            </a:r>
            <a:r>
              <a:rPr lang="es-ES_tradnl" dirty="0"/>
              <a:t>), idioma original y </a:t>
            </a:r>
            <a:r>
              <a:rPr lang="es-ES_tradnl" dirty="0" err="1"/>
              <a:t>puntuación</a:t>
            </a:r>
            <a:r>
              <a:rPr lang="es-ES_tradnl" dirty="0"/>
              <a:t> media. </a:t>
            </a:r>
          </a:p>
          <a:p>
            <a:pPr lvl="1"/>
            <a:r>
              <a:rPr lang="es-ES_tradnl" dirty="0"/>
              <a:t>Las series se organizan en temporadas ordenadas que tienen un nombre, una fecha de </a:t>
            </a:r>
            <a:r>
              <a:rPr lang="es-ES_tradnl" dirty="0" err="1"/>
              <a:t>producción</a:t>
            </a:r>
            <a:r>
              <a:rPr lang="es-ES_tradnl" dirty="0"/>
              <a:t> y una fecha de estreno de </a:t>
            </a:r>
            <a:r>
              <a:rPr lang="es-ES_tradnl" dirty="0" err="1"/>
              <a:t>televisión</a:t>
            </a:r>
            <a:r>
              <a:rPr lang="es-ES_tradnl" dirty="0"/>
              <a:t> a nivel mundial. </a:t>
            </a:r>
          </a:p>
          <a:p>
            <a:pPr lvl="1"/>
            <a:r>
              <a:rPr lang="es-ES_tradnl" dirty="0"/>
              <a:t>Cada temporada está a su vez formada por </a:t>
            </a:r>
            <a:r>
              <a:rPr lang="es-ES_tradnl" dirty="0" err="1"/>
              <a:t>capítulos</a:t>
            </a:r>
            <a:r>
              <a:rPr lang="es-ES_tradnl" dirty="0"/>
              <a:t> ordenados que tienen un </a:t>
            </a:r>
            <a:r>
              <a:rPr lang="es-ES_tradnl" dirty="0" err="1"/>
              <a:t>título</a:t>
            </a:r>
            <a:r>
              <a:rPr lang="es-ES_tradnl" dirty="0"/>
              <a:t>, una </a:t>
            </a:r>
            <a:r>
              <a:rPr lang="es-ES_tradnl" dirty="0" err="1"/>
              <a:t>duración</a:t>
            </a:r>
            <a:r>
              <a:rPr lang="es-ES_tradnl" dirty="0"/>
              <a:t> y una sinopsis. </a:t>
            </a:r>
          </a:p>
          <a:p>
            <a:pPr lvl="1"/>
            <a:r>
              <a:rPr lang="es-ES_tradnl" dirty="0"/>
              <a:t>Los </a:t>
            </a:r>
            <a:r>
              <a:rPr lang="es-ES_tradnl" dirty="0" err="1"/>
              <a:t>capítulos</a:t>
            </a:r>
            <a:r>
              <a:rPr lang="es-ES_tradnl" dirty="0"/>
              <a:t> pueden tener </a:t>
            </a:r>
            <a:r>
              <a:rPr lang="es-ES_tradnl" dirty="0" err="1"/>
              <a:t>subtítulos</a:t>
            </a:r>
            <a:r>
              <a:rPr lang="es-ES_tradnl" dirty="0"/>
              <a:t> asociados. </a:t>
            </a:r>
          </a:p>
          <a:p>
            <a:pPr lvl="1"/>
            <a:r>
              <a:rPr lang="es-ES_tradnl" dirty="0"/>
              <a:t>Un </a:t>
            </a:r>
            <a:r>
              <a:rPr lang="es-ES_tradnl" dirty="0" err="1"/>
              <a:t>subtítulo</a:t>
            </a:r>
            <a:r>
              <a:rPr lang="es-ES_tradnl" dirty="0"/>
              <a:t> se caracteriza por el idioma utilizado y el autor que los ha traducido. </a:t>
            </a:r>
          </a:p>
          <a:p>
            <a:pPr lvl="1"/>
            <a:r>
              <a:rPr lang="es-ES_tradnl" dirty="0"/>
              <a:t>Los usuarios se caracterizan por su nombre y apellidos, </a:t>
            </a:r>
            <a:r>
              <a:rPr lang="es-ES_tradnl" dirty="0" err="1"/>
              <a:t>dirección</a:t>
            </a:r>
            <a:r>
              <a:rPr lang="es-ES_tradnl" dirty="0"/>
              <a:t> de correo </a:t>
            </a:r>
            <a:r>
              <a:rPr lang="es-ES_tradnl" dirty="0" err="1"/>
              <a:t>electrónico</a:t>
            </a:r>
            <a:r>
              <a:rPr lang="es-ES_tradnl" dirty="0"/>
              <a:t> y fecha de nacimiento. </a:t>
            </a:r>
          </a:p>
          <a:p>
            <a:pPr lvl="1"/>
            <a:r>
              <a:rPr lang="es-ES_tradnl" sz="2000" dirty="0"/>
              <a:t> </a:t>
            </a:r>
            <a:r>
              <a:rPr lang="es-ES_tradnl" dirty="0"/>
              <a:t>Los usuarios pueden escribir </a:t>
            </a:r>
            <a:r>
              <a:rPr lang="es-ES_tradnl" dirty="0" err="1"/>
              <a:t>críticas</a:t>
            </a:r>
            <a:r>
              <a:rPr lang="es-ES_tradnl" dirty="0"/>
              <a:t> acerca de una serie o de un </a:t>
            </a:r>
            <a:r>
              <a:rPr lang="es-ES_tradnl" dirty="0" err="1"/>
              <a:t>capítulo</a:t>
            </a:r>
            <a:r>
              <a:rPr lang="es-ES_tradnl" dirty="0"/>
              <a:t> concreto. </a:t>
            </a:r>
          </a:p>
          <a:p>
            <a:pPr lvl="1"/>
            <a:r>
              <a:rPr lang="es-ES_tradnl" dirty="0"/>
              <a:t>Las </a:t>
            </a:r>
            <a:r>
              <a:rPr lang="es-ES_tradnl" dirty="0" err="1"/>
              <a:t>críticas</a:t>
            </a:r>
            <a:r>
              <a:rPr lang="es-ES_tradnl" dirty="0"/>
              <a:t> tienen una fecha y el comentario realizado. </a:t>
            </a:r>
          </a:p>
          <a:p>
            <a:pPr lvl="1"/>
            <a:r>
              <a:rPr lang="es-ES_tradnl" dirty="0" err="1"/>
              <a:t>Además</a:t>
            </a:r>
            <a:r>
              <a:rPr lang="es-ES_tradnl" dirty="0"/>
              <a:t>, los usuarios pueden puntuar una serie del 1 al 10. </a:t>
            </a:r>
          </a:p>
          <a:p>
            <a:pPr lvl="1"/>
            <a:endParaRPr lang="es-ES_tradnl" dirty="0"/>
          </a:p>
        </p:txBody>
      </p:sp>
    </p:spTree>
    <p:extLst>
      <p:ext uri="{BB962C8B-B14F-4D97-AF65-F5344CB8AC3E}">
        <p14:creationId xmlns:p14="http://schemas.microsoft.com/office/powerpoint/2010/main" val="1804799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26506" y="942724"/>
            <a:ext cx="10515600" cy="936613"/>
          </a:xfrm>
        </p:spPr>
        <p:txBody>
          <a:bodyPr/>
          <a:lstStyle/>
          <a:p>
            <a:r>
              <a:rPr lang="es-ES_tradnl" b="1" dirty="0"/>
              <a:t>Series</a:t>
            </a:r>
          </a:p>
        </p:txBody>
      </p:sp>
      <p:pic>
        <p:nvPicPr>
          <p:cNvPr id="3" name="Imagen 2">
            <a:extLst>
              <a:ext uri="{FF2B5EF4-FFF2-40B4-BE49-F238E27FC236}">
                <a16:creationId xmlns:a16="http://schemas.microsoft.com/office/drawing/2014/main" id="{FB4634DE-4918-0E41-95FE-6DF3792AD563}"/>
              </a:ext>
            </a:extLst>
          </p:cNvPr>
          <p:cNvPicPr>
            <a:picLocks noChangeAspect="1"/>
          </p:cNvPicPr>
          <p:nvPr/>
        </p:nvPicPr>
        <p:blipFill>
          <a:blip r:embed="rId2"/>
          <a:stretch>
            <a:fillRect/>
          </a:stretch>
        </p:blipFill>
        <p:spPr>
          <a:xfrm>
            <a:off x="1789714" y="1594338"/>
            <a:ext cx="10175780" cy="5263662"/>
          </a:xfrm>
          <a:prstGeom prst="rect">
            <a:avLst/>
          </a:prstGeom>
        </p:spPr>
      </p:pic>
    </p:spTree>
    <p:extLst>
      <p:ext uri="{BB962C8B-B14F-4D97-AF65-F5344CB8AC3E}">
        <p14:creationId xmlns:p14="http://schemas.microsoft.com/office/powerpoint/2010/main" val="3116969874"/>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2208</TotalTime>
  <Words>3142</Words>
  <Application>Microsoft Macintosh PowerPoint</Application>
  <PresentationFormat>Panorámica</PresentationFormat>
  <Paragraphs>165</Paragraphs>
  <Slides>27</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27</vt:i4>
      </vt:variant>
    </vt:vector>
  </HeadingPairs>
  <TitlesOfParts>
    <vt:vector size="31" baseType="lpstr">
      <vt:lpstr>Arial</vt:lpstr>
      <vt:lpstr>Calibri</vt:lpstr>
      <vt:lpstr>Calibri Light</vt:lpstr>
      <vt:lpstr>Tema de Office</vt:lpstr>
      <vt:lpstr>Presentación de PowerPoint</vt:lpstr>
      <vt:lpstr>Presentación de PowerPoint</vt:lpstr>
      <vt:lpstr>Listado de Prácticas</vt:lpstr>
      <vt:lpstr>Series</vt:lpstr>
      <vt:lpstr>Series</vt:lpstr>
      <vt:lpstr>Series</vt:lpstr>
      <vt:lpstr>Series</vt:lpstr>
      <vt:lpstr>Series</vt:lpstr>
      <vt:lpstr>Series</vt:lpstr>
      <vt:lpstr>Seguimiento Vehicular</vt:lpstr>
      <vt:lpstr>Seguimiento Vehicular</vt:lpstr>
      <vt:lpstr>Sistema de Correos</vt:lpstr>
      <vt:lpstr>Sistema de Correos</vt:lpstr>
      <vt:lpstr>Sistema de Correos</vt:lpstr>
      <vt:lpstr>Sistema de Correos</vt:lpstr>
      <vt:lpstr>Mundial de Futbol</vt:lpstr>
      <vt:lpstr>Línea de Vestido de Motor</vt:lpstr>
      <vt:lpstr>Línea de Vestido de Motor</vt:lpstr>
      <vt:lpstr>LINEA VESTIDO  MOTOR</vt:lpstr>
      <vt:lpstr>Punto de Vista diferente</vt:lpstr>
      <vt:lpstr>Punto de Vista diferente</vt:lpstr>
      <vt:lpstr>Juego de Truco</vt:lpstr>
      <vt:lpstr>Empresa de Servicio (parte 1 de 2)</vt:lpstr>
      <vt:lpstr>Empresa de Servicio (parte 2 de 2)</vt:lpstr>
      <vt:lpstr>Empresa de Logística (parte 1 de 2)</vt:lpstr>
      <vt:lpstr>Empresa de Logística(parte 2 de 2)</vt:lpstr>
      <vt:lpstr>Votaciones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Fernando Bono</dc:creator>
  <cp:lastModifiedBy>Fernando Bono</cp:lastModifiedBy>
  <cp:revision>68</cp:revision>
  <dcterms:created xsi:type="dcterms:W3CDTF">2017-05-10T20:16:52Z</dcterms:created>
  <dcterms:modified xsi:type="dcterms:W3CDTF">2021-06-29T01:37:00Z</dcterms:modified>
</cp:coreProperties>
</file>

<file path=docProps/thumbnail.jpeg>
</file>